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6" r:id="rId6"/>
    <p:sldId id="258" r:id="rId7"/>
    <p:sldId id="261" r:id="rId8"/>
    <p:sldId id="262" r:id="rId9"/>
    <p:sldId id="263" r:id="rId10"/>
    <p:sldId id="264" r:id="rId11"/>
    <p:sldId id="265" r:id="rId12"/>
  </p:sldIdLst>
  <p:sldSz cx="18288000" cy="10287000"/>
  <p:notesSz cx="6858000" cy="9144000"/>
  <p:embeddedFontLst>
    <p:embeddedFont>
      <p:font typeface="DM Sans" pitchFamily="2" charset="0"/>
      <p:regular r:id="rId13"/>
    </p:embeddedFont>
    <p:embeddedFont>
      <p:font typeface="DM Sans Bold" charset="0"/>
      <p:regular r:id="rId14"/>
    </p:embeddedFont>
    <p:embeddedFont>
      <p:font typeface="Montserrat Ultra-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B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8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1.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20.png"/><Relationship Id="rId23" Type="http://schemas.openxmlformats.org/officeDocument/2006/relationships/image" Target="../media/image34.png"/><Relationship Id="rId10" Type="http://schemas.openxmlformats.org/officeDocument/2006/relationships/image" Target="../media/image13.svg"/><Relationship Id="rId19" Type="http://schemas.openxmlformats.org/officeDocument/2006/relationships/image" Target="../media/image26.pn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15.svg"/><Relationship Id="rId4" Type="http://schemas.openxmlformats.org/officeDocument/2006/relationships/image" Target="../media/image46.svg"/><Relationship Id="rId9" Type="http://schemas.openxmlformats.org/officeDocument/2006/relationships/image" Target="../media/image14.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2183076" y="4090027"/>
            <a:ext cx="13808445" cy="2272673"/>
          </a:xfrm>
          <a:prstGeom prst="rect">
            <a:avLst/>
          </a:prstGeom>
        </p:spPr>
        <p:txBody>
          <a:bodyPr wrap="square" lIns="0" tIns="0" rIns="0" bIns="0" rtlCol="0" anchor="t">
            <a:spAutoFit/>
          </a:bodyPr>
          <a:lstStyle/>
          <a:p>
            <a:pPr algn="ctr">
              <a:lnSpc>
                <a:spcPts val="8834"/>
              </a:lnSpc>
            </a:pPr>
            <a:r>
              <a:rPr lang="en-US" sz="9398" dirty="0">
                <a:solidFill>
                  <a:srgbClr val="000000"/>
                </a:solidFill>
                <a:latin typeface="Montserrat Ultra-Bold"/>
                <a:ea typeface="Montserrat Ultra-Bold"/>
                <a:cs typeface="Montserrat Ultra-Bold"/>
                <a:sym typeface="Montserrat Ultra-Bold"/>
              </a:rPr>
              <a:t>RMS: Recipe Management System</a:t>
            </a:r>
          </a:p>
        </p:txBody>
      </p:sp>
      <p:sp>
        <p:nvSpPr>
          <p:cNvPr id="18" name="Freeform 18"/>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901304" y="2896758"/>
            <a:ext cx="8751165"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Results</a:t>
            </a:r>
          </a:p>
        </p:txBody>
      </p:sp>
      <p:sp>
        <p:nvSpPr>
          <p:cNvPr id="6" name="TextBox 6"/>
          <p:cNvSpPr txBox="1"/>
          <p:nvPr/>
        </p:nvSpPr>
        <p:spPr>
          <a:xfrm>
            <a:off x="1504950" y="4209709"/>
            <a:ext cx="7707571" cy="3657600"/>
          </a:xfrm>
          <a:prstGeom prst="rect">
            <a:avLst/>
          </a:prstGeom>
        </p:spPr>
        <p:txBody>
          <a:bodyPr lIns="0" tIns="0" rIns="0" bIns="0" rtlCol="0" anchor="t">
            <a:spAutoFit/>
          </a:bodyPr>
          <a:lstStyle/>
          <a:p>
            <a:pPr marL="431799" lvl="1" indent="-215899" algn="l">
              <a:lnSpc>
                <a:spcPts val="2699"/>
              </a:lnSpc>
              <a:spcBef>
                <a:spcPct val="0"/>
              </a:spcBef>
              <a:buFont typeface="Arial"/>
              <a:buChar char="•"/>
            </a:pPr>
            <a:r>
              <a:rPr lang="en-US" sz="1999" spc="119">
                <a:solidFill>
                  <a:srgbClr val="000000"/>
                </a:solidFill>
                <a:latin typeface="DM Sans"/>
                <a:ea typeface="DM Sans"/>
                <a:cs typeface="DM Sans"/>
                <a:sym typeface="DM Sans"/>
              </a:rPr>
              <a:t>Succ</a:t>
            </a:r>
            <a:r>
              <a:rPr lang="en-US" sz="1999" u="none" spc="119">
                <a:solidFill>
                  <a:srgbClr val="000000"/>
                </a:solidFill>
                <a:latin typeface="DM Sans"/>
                <a:ea typeface="DM Sans"/>
                <a:cs typeface="DM Sans"/>
                <a:sym typeface="DM Sans"/>
              </a:rPr>
              <a:t>essful Launch: Cusiny was developed and launched with full functionality, including user authentication, recipe management, and community features.</a:t>
            </a:r>
          </a:p>
          <a:p>
            <a:pPr marL="431799" lvl="1" indent="-215899" algn="l">
              <a:lnSpc>
                <a:spcPts val="2699"/>
              </a:lnSpc>
              <a:spcBef>
                <a:spcPct val="0"/>
              </a:spcBef>
              <a:buFont typeface="Arial"/>
              <a:buChar char="•"/>
            </a:pPr>
            <a:r>
              <a:rPr lang="en-US" sz="1999" u="none" spc="119">
                <a:solidFill>
                  <a:srgbClr val="000000"/>
                </a:solidFill>
                <a:latin typeface="DM Sans"/>
                <a:ea typeface="DM Sans"/>
                <a:cs typeface="DM Sans"/>
                <a:sym typeface="DM Sans"/>
              </a:rPr>
              <a:t>User Engagement: Enabled users to interact by adding, editing, and rating recipes, fostering community engagement.</a:t>
            </a:r>
          </a:p>
          <a:p>
            <a:pPr marL="431799" lvl="1" indent="-215899" algn="l">
              <a:lnSpc>
                <a:spcPts val="2699"/>
              </a:lnSpc>
              <a:spcBef>
                <a:spcPct val="0"/>
              </a:spcBef>
              <a:buFont typeface="Arial"/>
              <a:buChar char="•"/>
            </a:pPr>
            <a:r>
              <a:rPr lang="en-US" sz="1999" u="none" spc="119">
                <a:solidFill>
                  <a:srgbClr val="000000"/>
                </a:solidFill>
                <a:latin typeface="DM Sans"/>
                <a:ea typeface="DM Sans"/>
                <a:cs typeface="DM Sans"/>
                <a:sym typeface="DM Sans"/>
              </a:rPr>
              <a:t>Efficient Design: Created a responsive, user-friendly interface inspired by MUI, ensuring a smooth user experience.</a:t>
            </a:r>
          </a:p>
          <a:p>
            <a:pPr marL="0" lvl="0" indent="0" algn="l">
              <a:lnSpc>
                <a:spcPts val="2699"/>
              </a:lnSpc>
              <a:spcBef>
                <a:spcPct val="0"/>
              </a:spcBef>
            </a:pPr>
            <a:endParaRPr lang="en-US" sz="1999" u="none" spc="119">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
        <p:nvSpPr>
          <p:cNvPr id="17" name="TextBox 17"/>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3808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42885" y="2910553"/>
            <a:ext cx="9239250" cy="1166538"/>
          </a:xfrm>
          <a:prstGeom prst="rect">
            <a:avLst/>
          </a:prstGeom>
        </p:spPr>
        <p:txBody>
          <a:bodyPr wrap="square" lIns="0" tIns="0" rIns="0" bIns="0" rtlCol="0" anchor="t">
            <a:spAutoFit/>
          </a:bodyPr>
          <a:lstStyle/>
          <a:p>
            <a:pPr algn="l">
              <a:lnSpc>
                <a:spcPts val="8730"/>
              </a:lnSpc>
            </a:pPr>
            <a:r>
              <a:rPr lang="en-US" sz="9000" dirty="0">
                <a:solidFill>
                  <a:srgbClr val="000000"/>
                </a:solidFill>
                <a:latin typeface="DM Sans Bold"/>
                <a:ea typeface="DM Sans Bold"/>
                <a:cs typeface="DM Sans Bold"/>
                <a:sym typeface="DM Sans Bold"/>
              </a:rPr>
              <a:t>Team Members</a:t>
            </a:r>
          </a:p>
        </p:txBody>
      </p:sp>
      <p:sp>
        <p:nvSpPr>
          <p:cNvPr id="5" name="TextBox 5"/>
          <p:cNvSpPr txBox="1"/>
          <p:nvPr/>
        </p:nvSpPr>
        <p:spPr>
          <a:xfrm>
            <a:off x="2230088" y="4831710"/>
            <a:ext cx="7707571" cy="3248133"/>
          </a:xfrm>
          <a:prstGeom prst="rect">
            <a:avLst/>
          </a:prstGeom>
        </p:spPr>
        <p:txBody>
          <a:bodyPr lIns="0" tIns="0" rIns="0" bIns="0" rtlCol="0" anchor="t">
            <a:spAutoFit/>
          </a:bodyPr>
          <a:lstStyle/>
          <a:p>
            <a:pPr marL="342900" lvl="0" indent="-342900" algn="l">
              <a:lnSpc>
                <a:spcPct val="150000"/>
              </a:lnSpc>
              <a:spcBef>
                <a:spcPct val="0"/>
              </a:spcBef>
              <a:buFont typeface="Arial" panose="020B0604020202020204" pitchFamily="34" charset="0"/>
              <a:buChar char="•"/>
            </a:pPr>
            <a:r>
              <a:rPr lang="en-US" sz="3600" spc="119" dirty="0">
                <a:solidFill>
                  <a:srgbClr val="000000"/>
                </a:solidFill>
                <a:latin typeface="DM Sans"/>
                <a:ea typeface="DM Sans"/>
                <a:cs typeface="DM Sans"/>
                <a:sym typeface="DM Sans"/>
              </a:rPr>
              <a:t>Ajay Das</a:t>
            </a:r>
          </a:p>
          <a:p>
            <a:pPr marL="342900" lvl="0" indent="-342900" algn="l">
              <a:lnSpc>
                <a:spcPct val="150000"/>
              </a:lnSpc>
              <a:spcBef>
                <a:spcPct val="0"/>
              </a:spcBef>
              <a:buFont typeface="Arial" panose="020B0604020202020204" pitchFamily="34" charset="0"/>
              <a:buChar char="•"/>
            </a:pPr>
            <a:r>
              <a:rPr lang="en-US" sz="3600" spc="119" dirty="0">
                <a:solidFill>
                  <a:srgbClr val="000000"/>
                </a:solidFill>
                <a:latin typeface="DM Sans"/>
                <a:ea typeface="DM Sans"/>
                <a:cs typeface="DM Sans"/>
                <a:sym typeface="DM Sans"/>
              </a:rPr>
              <a:t>Adithya Vinod</a:t>
            </a:r>
          </a:p>
          <a:p>
            <a:pPr marL="342900" lvl="0" indent="-342900" algn="l">
              <a:lnSpc>
                <a:spcPct val="150000"/>
              </a:lnSpc>
              <a:spcBef>
                <a:spcPct val="0"/>
              </a:spcBef>
              <a:buFont typeface="Arial" panose="020B0604020202020204" pitchFamily="34" charset="0"/>
              <a:buChar char="•"/>
            </a:pPr>
            <a:r>
              <a:rPr lang="en-US" sz="3600" spc="119" dirty="0" err="1">
                <a:solidFill>
                  <a:srgbClr val="000000"/>
                </a:solidFill>
                <a:latin typeface="DM Sans"/>
                <a:ea typeface="DM Sans"/>
                <a:cs typeface="DM Sans"/>
                <a:sym typeface="DM Sans"/>
              </a:rPr>
              <a:t>Adwaid</a:t>
            </a:r>
            <a:r>
              <a:rPr lang="en-US" sz="3600" spc="119" dirty="0">
                <a:solidFill>
                  <a:srgbClr val="000000"/>
                </a:solidFill>
                <a:latin typeface="DM Sans"/>
                <a:ea typeface="DM Sans"/>
                <a:cs typeface="DM Sans"/>
                <a:sym typeface="DM Sans"/>
              </a:rPr>
              <a:t> Manoj</a:t>
            </a:r>
          </a:p>
          <a:p>
            <a:pPr marL="342900" lvl="0" indent="-342900" algn="l">
              <a:lnSpc>
                <a:spcPct val="150000"/>
              </a:lnSpc>
              <a:spcBef>
                <a:spcPct val="0"/>
              </a:spcBef>
              <a:buFont typeface="Arial" panose="020B0604020202020204" pitchFamily="34" charset="0"/>
              <a:buChar char="•"/>
            </a:pPr>
            <a:r>
              <a:rPr lang="en-US" sz="3600" spc="119" dirty="0">
                <a:solidFill>
                  <a:srgbClr val="000000"/>
                </a:solidFill>
                <a:latin typeface="DM Sans"/>
                <a:ea typeface="DM Sans"/>
                <a:cs typeface="DM Sans"/>
                <a:sym typeface="DM Sans"/>
              </a:rPr>
              <a:t>Anamika S</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752600" y="2802918"/>
            <a:ext cx="8092094" cy="1177290"/>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ea typeface="DM Sans Bold"/>
                <a:cs typeface="DM Sans Bold"/>
                <a:sym typeface="DM Sans Bold"/>
              </a:rPr>
              <a:t>Introduction</a:t>
            </a:r>
          </a:p>
        </p:txBody>
      </p:sp>
      <p:sp>
        <p:nvSpPr>
          <p:cNvPr id="6" name="TextBox 6"/>
          <p:cNvSpPr txBox="1"/>
          <p:nvPr/>
        </p:nvSpPr>
        <p:spPr>
          <a:xfrm>
            <a:off x="1752600" y="4809915"/>
            <a:ext cx="6701731" cy="3573735"/>
          </a:xfrm>
          <a:prstGeom prst="rect">
            <a:avLst/>
          </a:prstGeom>
        </p:spPr>
        <p:txBody>
          <a:bodyPr lIns="0" tIns="0" rIns="0" bIns="0" rtlCol="0" anchor="t">
            <a:spAutoFit/>
          </a:bodyPr>
          <a:lstStyle/>
          <a:p>
            <a:pPr marL="0" lvl="0" indent="0" algn="l">
              <a:lnSpc>
                <a:spcPts val="3509"/>
              </a:lnSpc>
              <a:spcBef>
                <a:spcPct val="0"/>
              </a:spcBef>
            </a:pPr>
            <a:r>
              <a:rPr lang="en-US" sz="2800" spc="155" dirty="0">
                <a:solidFill>
                  <a:srgbClr val="000000"/>
                </a:solidFill>
                <a:latin typeface="DM Sans"/>
                <a:ea typeface="DM Sans"/>
                <a:cs typeface="DM Sans"/>
                <a:sym typeface="DM Sans"/>
              </a:rPr>
              <a:t>RMS simplifies recipe management, allowing users to create, store, and share recipes. Our user-friendly platform caters to both experienced chefs and home cooks, enabling them to organize recipes into categories and create custom recipe books. RMS 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33" name="TextBox 4">
            <a:extLst>
              <a:ext uri="{FF2B5EF4-FFF2-40B4-BE49-F238E27FC236}">
                <a16:creationId xmlns:a16="http://schemas.microsoft.com/office/drawing/2014/main" id="{715BAC1F-107B-0F86-DE68-2390A93F72A1}"/>
              </a:ext>
            </a:extLst>
          </p:cNvPr>
          <p:cNvSpPr txBox="1"/>
          <p:nvPr/>
        </p:nvSpPr>
        <p:spPr>
          <a:xfrm>
            <a:off x="1862069" y="1672568"/>
            <a:ext cx="15583115" cy="2282228"/>
          </a:xfrm>
          <a:prstGeom prst="rect">
            <a:avLst/>
          </a:prstGeom>
        </p:spPr>
        <p:txBody>
          <a:bodyPr wrap="square" lIns="0" tIns="0" rIns="0" bIns="0" rtlCol="0" anchor="t">
            <a:spAutoFit/>
          </a:bodyPr>
          <a:lstStyle/>
          <a:p>
            <a:pPr algn="l">
              <a:lnSpc>
                <a:spcPts val="8730"/>
              </a:lnSpc>
            </a:pPr>
            <a:r>
              <a:rPr lang="en-US" sz="9000" dirty="0">
                <a:solidFill>
                  <a:srgbClr val="000000"/>
                </a:solidFill>
                <a:latin typeface="DM Sans Bold"/>
                <a:ea typeface="DM Sans Bold"/>
                <a:cs typeface="DM Sans Bold"/>
                <a:sym typeface="DM Sans Bold"/>
              </a:rPr>
              <a:t>RMS: Recipe Management System</a:t>
            </a:r>
          </a:p>
        </p:txBody>
      </p:sp>
      <p:sp>
        <p:nvSpPr>
          <p:cNvPr id="35" name="TextBox 34">
            <a:extLst>
              <a:ext uri="{FF2B5EF4-FFF2-40B4-BE49-F238E27FC236}">
                <a16:creationId xmlns:a16="http://schemas.microsoft.com/office/drawing/2014/main" id="{CF618A56-B6A4-4230-E03E-D43718F5A0E7}"/>
              </a:ext>
            </a:extLst>
          </p:cNvPr>
          <p:cNvSpPr txBox="1"/>
          <p:nvPr/>
        </p:nvSpPr>
        <p:spPr>
          <a:xfrm>
            <a:off x="1862069" y="4360719"/>
            <a:ext cx="13855607" cy="4616648"/>
          </a:xfrm>
          <a:prstGeom prst="rect">
            <a:avLst/>
          </a:prstGeom>
          <a:noFill/>
        </p:spPr>
        <p:txBody>
          <a:bodyPr wrap="square" rtlCol="0">
            <a:spAutoFit/>
          </a:bodyPr>
          <a:lstStyle/>
          <a:p>
            <a:pPr marL="457200" indent="-457200">
              <a:buFont typeface="Arial" panose="020B0604020202020204" pitchFamily="34" charset="0"/>
              <a:buChar char="•"/>
            </a:pPr>
            <a:r>
              <a:rPr lang="en-US" sz="2800" dirty="0"/>
              <a:t>Recipe Management: RMS is a web application that helps users create, store, and share recipes. Users can organize their recipes into categories and create custom recipe books.</a:t>
            </a:r>
            <a:endParaRPr lang="en-US" sz="1100" dirty="0"/>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sz="2800" dirty="0"/>
              <a:t>User Experience: RMS is designed to be user-friendly and intuitive. It features a clean and modern interface, making it easy to navigate and find the information you need.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sz="2800" dirty="0"/>
              <a:t>Community Features: RMS fosters a community of food enthusiasts. Users can share their recipes, follow other users, and rate and comment on recipes.</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Technology Stack: RMS is built using a robust technology stack, including a MySQL database, a Node.js backend, and a React frontend. This ensures scalability, reliability, and performance.</a:t>
            </a: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3" name="TextBox 5">
            <a:extLst>
              <a:ext uri="{FF2B5EF4-FFF2-40B4-BE49-F238E27FC236}">
                <a16:creationId xmlns:a16="http://schemas.microsoft.com/office/drawing/2014/main" id="{E52A03DB-0E62-3EB6-38A8-4AA733FF589F}"/>
              </a:ext>
            </a:extLst>
          </p:cNvPr>
          <p:cNvSpPr txBox="1"/>
          <p:nvPr/>
        </p:nvSpPr>
        <p:spPr>
          <a:xfrm>
            <a:off x="6066085" y="256260"/>
            <a:ext cx="8092094" cy="1177290"/>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ea typeface="DM Sans Bold"/>
                <a:cs typeface="DM Sans Bold"/>
                <a:sym typeface="DM Sans Bold"/>
              </a:rPr>
              <a:t>ER Diagram</a:t>
            </a:r>
          </a:p>
        </p:txBody>
      </p:sp>
      <p:sp>
        <p:nvSpPr>
          <p:cNvPr id="36" name="Freeform 3">
            <a:extLst>
              <a:ext uri="{FF2B5EF4-FFF2-40B4-BE49-F238E27FC236}">
                <a16:creationId xmlns:a16="http://schemas.microsoft.com/office/drawing/2014/main" id="{93250BB6-9F96-18A0-6308-1157B96ED736}"/>
              </a:ext>
            </a:extLst>
          </p:cNvPr>
          <p:cNvSpPr/>
          <p:nvPr/>
        </p:nvSpPr>
        <p:spPr>
          <a:xfrm>
            <a:off x="-3133459" y="9009118"/>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7" name="Freeform 4">
            <a:extLst>
              <a:ext uri="{FF2B5EF4-FFF2-40B4-BE49-F238E27FC236}">
                <a16:creationId xmlns:a16="http://schemas.microsoft.com/office/drawing/2014/main" id="{2012F2AE-12DC-65B9-91C7-BE2FACD38D90}"/>
              </a:ext>
            </a:extLst>
          </p:cNvPr>
          <p:cNvSpPr/>
          <p:nvPr/>
        </p:nvSpPr>
        <p:spPr>
          <a:xfrm>
            <a:off x="6081390" y="9973256"/>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7">
            <a:extLst>
              <a:ext uri="{FF2B5EF4-FFF2-40B4-BE49-F238E27FC236}">
                <a16:creationId xmlns:a16="http://schemas.microsoft.com/office/drawing/2014/main" id="{B0A99483-4241-DD27-733C-61B933C617DD}"/>
              </a:ext>
            </a:extLst>
          </p:cNvPr>
          <p:cNvSpPr/>
          <p:nvPr/>
        </p:nvSpPr>
        <p:spPr>
          <a:xfrm>
            <a:off x="1679876" y="-204404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40" name="Freeform 8">
            <a:extLst>
              <a:ext uri="{FF2B5EF4-FFF2-40B4-BE49-F238E27FC236}">
                <a16:creationId xmlns:a16="http://schemas.microsoft.com/office/drawing/2014/main" id="{4EAAC029-030D-0683-AFA9-C5A5C8AEFE6D}"/>
              </a:ext>
            </a:extLst>
          </p:cNvPr>
          <p:cNvSpPr/>
          <p:nvPr/>
        </p:nvSpPr>
        <p:spPr>
          <a:xfrm>
            <a:off x="12746944" y="-3105976"/>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41" name="Freeform 9">
            <a:extLst>
              <a:ext uri="{FF2B5EF4-FFF2-40B4-BE49-F238E27FC236}">
                <a16:creationId xmlns:a16="http://schemas.microsoft.com/office/drawing/2014/main" id="{04FAB8A1-CE35-BC6A-1631-50597635B469}"/>
              </a:ext>
            </a:extLst>
          </p:cNvPr>
          <p:cNvSpPr/>
          <p:nvPr/>
        </p:nvSpPr>
        <p:spPr>
          <a:xfrm>
            <a:off x="9983271" y="9884429"/>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2" name="Freeform 10">
            <a:extLst>
              <a:ext uri="{FF2B5EF4-FFF2-40B4-BE49-F238E27FC236}">
                <a16:creationId xmlns:a16="http://schemas.microsoft.com/office/drawing/2014/main" id="{1D1551B0-767A-F7A0-942B-5D25E78410B3}"/>
              </a:ext>
            </a:extLst>
          </p:cNvPr>
          <p:cNvSpPr/>
          <p:nvPr/>
        </p:nvSpPr>
        <p:spPr>
          <a:xfrm>
            <a:off x="8107059" y="-3828126"/>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4" name="Freeform 12">
            <a:extLst>
              <a:ext uri="{FF2B5EF4-FFF2-40B4-BE49-F238E27FC236}">
                <a16:creationId xmlns:a16="http://schemas.microsoft.com/office/drawing/2014/main" id="{8CF97500-9B11-FDD9-3B32-99858547AEEF}"/>
              </a:ext>
            </a:extLst>
          </p:cNvPr>
          <p:cNvSpPr/>
          <p:nvPr/>
        </p:nvSpPr>
        <p:spPr>
          <a:xfrm>
            <a:off x="-892093" y="-1728219"/>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46" name="Freeform 14">
            <a:extLst>
              <a:ext uri="{FF2B5EF4-FFF2-40B4-BE49-F238E27FC236}">
                <a16:creationId xmlns:a16="http://schemas.microsoft.com/office/drawing/2014/main" id="{88EB3381-A3E7-88E1-8F62-274E25D560C9}"/>
              </a:ext>
            </a:extLst>
          </p:cNvPr>
          <p:cNvSpPr/>
          <p:nvPr/>
        </p:nvSpPr>
        <p:spPr>
          <a:xfrm>
            <a:off x="1923985" y="9884429"/>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47" name="Freeform 15">
            <a:extLst>
              <a:ext uri="{FF2B5EF4-FFF2-40B4-BE49-F238E27FC236}">
                <a16:creationId xmlns:a16="http://schemas.microsoft.com/office/drawing/2014/main" id="{46CDB48E-E60F-1045-FC58-9C83A1976895}"/>
              </a:ext>
            </a:extLst>
          </p:cNvPr>
          <p:cNvSpPr/>
          <p:nvPr/>
        </p:nvSpPr>
        <p:spPr>
          <a:xfrm>
            <a:off x="13816531" y="9938608"/>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48" name="Freeform 16">
            <a:extLst>
              <a:ext uri="{FF2B5EF4-FFF2-40B4-BE49-F238E27FC236}">
                <a16:creationId xmlns:a16="http://schemas.microsoft.com/office/drawing/2014/main" id="{C62ECD99-A9BA-42EC-E375-17A5AEB91DF3}"/>
              </a:ext>
            </a:extLst>
          </p:cNvPr>
          <p:cNvSpPr/>
          <p:nvPr/>
        </p:nvSpPr>
        <p:spPr>
          <a:xfrm>
            <a:off x="17199518" y="-1258266"/>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pic>
        <p:nvPicPr>
          <p:cNvPr id="35" name="Picture 34">
            <a:extLst>
              <a:ext uri="{FF2B5EF4-FFF2-40B4-BE49-F238E27FC236}">
                <a16:creationId xmlns:a16="http://schemas.microsoft.com/office/drawing/2014/main" id="{09AFD2C2-2E84-7811-9182-231BFAF339E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88924" y="1523929"/>
            <a:ext cx="16087000" cy="8085548"/>
          </a:xfrm>
          <a:custGeom>
            <a:avLst/>
            <a:gdLst>
              <a:gd name="connsiteX0" fmla="*/ 0 w 16087000"/>
              <a:gd name="connsiteY0" fmla="*/ 0 h 8085548"/>
              <a:gd name="connsiteX1" fmla="*/ 1021175 w 16087000"/>
              <a:gd name="connsiteY1" fmla="*/ 0 h 8085548"/>
              <a:gd name="connsiteX2" fmla="*/ 1398870 w 16087000"/>
              <a:gd name="connsiteY2" fmla="*/ 0 h 8085548"/>
              <a:gd name="connsiteX3" fmla="*/ 2420044 w 16087000"/>
              <a:gd name="connsiteY3" fmla="*/ 0 h 8085548"/>
              <a:gd name="connsiteX4" fmla="*/ 3280349 w 16087000"/>
              <a:gd name="connsiteY4" fmla="*/ 0 h 8085548"/>
              <a:gd name="connsiteX5" fmla="*/ 3979784 w 16087000"/>
              <a:gd name="connsiteY5" fmla="*/ 0 h 8085548"/>
              <a:gd name="connsiteX6" fmla="*/ 4357479 w 16087000"/>
              <a:gd name="connsiteY6" fmla="*/ 0 h 8085548"/>
              <a:gd name="connsiteX7" fmla="*/ 4574303 w 16087000"/>
              <a:gd name="connsiteY7" fmla="*/ 0 h 8085548"/>
              <a:gd name="connsiteX8" fmla="*/ 4951998 w 16087000"/>
              <a:gd name="connsiteY8" fmla="*/ 0 h 8085548"/>
              <a:gd name="connsiteX9" fmla="*/ 5651433 w 16087000"/>
              <a:gd name="connsiteY9" fmla="*/ 0 h 8085548"/>
              <a:gd name="connsiteX10" fmla="*/ 6029128 w 16087000"/>
              <a:gd name="connsiteY10" fmla="*/ 0 h 8085548"/>
              <a:gd name="connsiteX11" fmla="*/ 6889433 w 16087000"/>
              <a:gd name="connsiteY11" fmla="*/ 0 h 8085548"/>
              <a:gd name="connsiteX12" fmla="*/ 7588867 w 16087000"/>
              <a:gd name="connsiteY12" fmla="*/ 0 h 8085548"/>
              <a:gd name="connsiteX13" fmla="*/ 7805692 w 16087000"/>
              <a:gd name="connsiteY13" fmla="*/ 0 h 8085548"/>
              <a:gd name="connsiteX14" fmla="*/ 8344257 w 16087000"/>
              <a:gd name="connsiteY14" fmla="*/ 0 h 8085548"/>
              <a:gd name="connsiteX15" fmla="*/ 8561082 w 16087000"/>
              <a:gd name="connsiteY15" fmla="*/ 0 h 8085548"/>
              <a:gd name="connsiteX16" fmla="*/ 9260517 w 16087000"/>
              <a:gd name="connsiteY16" fmla="*/ 0 h 8085548"/>
              <a:gd name="connsiteX17" fmla="*/ 9638211 w 16087000"/>
              <a:gd name="connsiteY17" fmla="*/ 0 h 8085548"/>
              <a:gd name="connsiteX18" fmla="*/ 10176776 w 16087000"/>
              <a:gd name="connsiteY18" fmla="*/ 0 h 8085548"/>
              <a:gd name="connsiteX19" fmla="*/ 10876211 w 16087000"/>
              <a:gd name="connsiteY19" fmla="*/ 0 h 8085548"/>
              <a:gd name="connsiteX20" fmla="*/ 11575646 w 16087000"/>
              <a:gd name="connsiteY20" fmla="*/ 0 h 8085548"/>
              <a:gd name="connsiteX21" fmla="*/ 12114210 w 16087000"/>
              <a:gd name="connsiteY21" fmla="*/ 0 h 8085548"/>
              <a:gd name="connsiteX22" fmla="*/ 12331035 w 16087000"/>
              <a:gd name="connsiteY22" fmla="*/ 0 h 8085548"/>
              <a:gd name="connsiteX23" fmla="*/ 13030470 w 16087000"/>
              <a:gd name="connsiteY23" fmla="*/ 0 h 8085548"/>
              <a:gd name="connsiteX24" fmla="*/ 13729905 w 16087000"/>
              <a:gd name="connsiteY24" fmla="*/ 0 h 8085548"/>
              <a:gd name="connsiteX25" fmla="*/ 14590210 w 16087000"/>
              <a:gd name="connsiteY25" fmla="*/ 0 h 8085548"/>
              <a:gd name="connsiteX26" fmla="*/ 15128774 w 16087000"/>
              <a:gd name="connsiteY26" fmla="*/ 0 h 8085548"/>
              <a:gd name="connsiteX27" fmla="*/ 16087000 w 16087000"/>
              <a:gd name="connsiteY27" fmla="*/ 0 h 8085548"/>
              <a:gd name="connsiteX28" fmla="*/ 16087000 w 16087000"/>
              <a:gd name="connsiteY28" fmla="*/ 431229 h 8085548"/>
              <a:gd name="connsiteX29" fmla="*/ 16087000 w 16087000"/>
              <a:gd name="connsiteY29" fmla="*/ 862458 h 8085548"/>
              <a:gd name="connsiteX30" fmla="*/ 16087000 w 16087000"/>
              <a:gd name="connsiteY30" fmla="*/ 1697965 h 8085548"/>
              <a:gd name="connsiteX31" fmla="*/ 16087000 w 16087000"/>
              <a:gd name="connsiteY31" fmla="*/ 2290905 h 8085548"/>
              <a:gd name="connsiteX32" fmla="*/ 16087000 w 16087000"/>
              <a:gd name="connsiteY32" fmla="*/ 2964701 h 8085548"/>
              <a:gd name="connsiteX33" fmla="*/ 16087000 w 16087000"/>
              <a:gd name="connsiteY33" fmla="*/ 3557641 h 8085548"/>
              <a:gd name="connsiteX34" fmla="*/ 16087000 w 16087000"/>
              <a:gd name="connsiteY34" fmla="*/ 3988870 h 8085548"/>
              <a:gd name="connsiteX35" fmla="*/ 16087000 w 16087000"/>
              <a:gd name="connsiteY35" fmla="*/ 4581811 h 8085548"/>
              <a:gd name="connsiteX36" fmla="*/ 16087000 w 16087000"/>
              <a:gd name="connsiteY36" fmla="*/ 5255606 h 8085548"/>
              <a:gd name="connsiteX37" fmla="*/ 16087000 w 16087000"/>
              <a:gd name="connsiteY37" fmla="*/ 5767691 h 8085548"/>
              <a:gd name="connsiteX38" fmla="*/ 16087000 w 16087000"/>
              <a:gd name="connsiteY38" fmla="*/ 6522342 h 8085548"/>
              <a:gd name="connsiteX39" fmla="*/ 16087000 w 16087000"/>
              <a:gd name="connsiteY39" fmla="*/ 7276993 h 8085548"/>
              <a:gd name="connsiteX40" fmla="*/ 16087000 w 16087000"/>
              <a:gd name="connsiteY40" fmla="*/ 8085548 h 8085548"/>
              <a:gd name="connsiteX41" fmla="*/ 15387565 w 16087000"/>
              <a:gd name="connsiteY41" fmla="*/ 8085548 h 8085548"/>
              <a:gd name="connsiteX42" fmla="*/ 14366390 w 16087000"/>
              <a:gd name="connsiteY42" fmla="*/ 8085548 h 8085548"/>
              <a:gd name="connsiteX43" fmla="*/ 13345216 w 16087000"/>
              <a:gd name="connsiteY43" fmla="*/ 8085548 h 8085548"/>
              <a:gd name="connsiteX44" fmla="*/ 12967521 w 16087000"/>
              <a:gd name="connsiteY44" fmla="*/ 8085548 h 8085548"/>
              <a:gd name="connsiteX45" fmla="*/ 12268086 w 16087000"/>
              <a:gd name="connsiteY45" fmla="*/ 8085548 h 8085548"/>
              <a:gd name="connsiteX46" fmla="*/ 11890391 w 16087000"/>
              <a:gd name="connsiteY46" fmla="*/ 8085548 h 8085548"/>
              <a:gd name="connsiteX47" fmla="*/ 11351827 w 16087000"/>
              <a:gd name="connsiteY47" fmla="*/ 8085548 h 8085548"/>
              <a:gd name="connsiteX48" fmla="*/ 10813262 w 16087000"/>
              <a:gd name="connsiteY48" fmla="*/ 8085548 h 8085548"/>
              <a:gd name="connsiteX49" fmla="*/ 10274697 w 16087000"/>
              <a:gd name="connsiteY49" fmla="*/ 8085548 h 8085548"/>
              <a:gd name="connsiteX50" fmla="*/ 9253522 w 16087000"/>
              <a:gd name="connsiteY50" fmla="*/ 8085548 h 8085548"/>
              <a:gd name="connsiteX51" fmla="*/ 9036697 w 16087000"/>
              <a:gd name="connsiteY51" fmla="*/ 8085548 h 8085548"/>
              <a:gd name="connsiteX52" fmla="*/ 8015523 w 16087000"/>
              <a:gd name="connsiteY52" fmla="*/ 8085548 h 8085548"/>
              <a:gd name="connsiteX53" fmla="*/ 6994348 w 16087000"/>
              <a:gd name="connsiteY53" fmla="*/ 8085548 h 8085548"/>
              <a:gd name="connsiteX54" fmla="*/ 6134043 w 16087000"/>
              <a:gd name="connsiteY54" fmla="*/ 8085548 h 8085548"/>
              <a:gd name="connsiteX55" fmla="*/ 5917218 w 16087000"/>
              <a:gd name="connsiteY55" fmla="*/ 8085548 h 8085548"/>
              <a:gd name="connsiteX56" fmla="*/ 4896043 w 16087000"/>
              <a:gd name="connsiteY56" fmla="*/ 8085548 h 8085548"/>
              <a:gd name="connsiteX57" fmla="*/ 4679219 w 16087000"/>
              <a:gd name="connsiteY57" fmla="*/ 8085548 h 8085548"/>
              <a:gd name="connsiteX58" fmla="*/ 4301524 w 16087000"/>
              <a:gd name="connsiteY58" fmla="*/ 8085548 h 8085548"/>
              <a:gd name="connsiteX59" fmla="*/ 3602089 w 16087000"/>
              <a:gd name="connsiteY59" fmla="*/ 8085548 h 8085548"/>
              <a:gd name="connsiteX60" fmla="*/ 2580914 w 16087000"/>
              <a:gd name="connsiteY60" fmla="*/ 8085548 h 8085548"/>
              <a:gd name="connsiteX61" fmla="*/ 2042350 w 16087000"/>
              <a:gd name="connsiteY61" fmla="*/ 8085548 h 8085548"/>
              <a:gd name="connsiteX62" fmla="*/ 1021175 w 16087000"/>
              <a:gd name="connsiteY62" fmla="*/ 8085548 h 8085548"/>
              <a:gd name="connsiteX63" fmla="*/ 0 w 16087000"/>
              <a:gd name="connsiteY63" fmla="*/ 8085548 h 8085548"/>
              <a:gd name="connsiteX64" fmla="*/ 0 w 16087000"/>
              <a:gd name="connsiteY64" fmla="*/ 7250041 h 8085548"/>
              <a:gd name="connsiteX65" fmla="*/ 0 w 16087000"/>
              <a:gd name="connsiteY65" fmla="*/ 6495390 h 8085548"/>
              <a:gd name="connsiteX66" fmla="*/ 0 w 16087000"/>
              <a:gd name="connsiteY66" fmla="*/ 6064161 h 8085548"/>
              <a:gd name="connsiteX67" fmla="*/ 0 w 16087000"/>
              <a:gd name="connsiteY67" fmla="*/ 5228654 h 8085548"/>
              <a:gd name="connsiteX68" fmla="*/ 0 w 16087000"/>
              <a:gd name="connsiteY68" fmla="*/ 4554859 h 8085548"/>
              <a:gd name="connsiteX69" fmla="*/ 0 w 16087000"/>
              <a:gd name="connsiteY69" fmla="*/ 4042774 h 8085548"/>
              <a:gd name="connsiteX70" fmla="*/ 0 w 16087000"/>
              <a:gd name="connsiteY70" fmla="*/ 3207267 h 8085548"/>
              <a:gd name="connsiteX71" fmla="*/ 0 w 16087000"/>
              <a:gd name="connsiteY71" fmla="*/ 2533472 h 8085548"/>
              <a:gd name="connsiteX72" fmla="*/ 0 w 16087000"/>
              <a:gd name="connsiteY72" fmla="*/ 1940532 h 8085548"/>
              <a:gd name="connsiteX73" fmla="*/ 0 w 16087000"/>
              <a:gd name="connsiteY73" fmla="*/ 1509302 h 8085548"/>
              <a:gd name="connsiteX74" fmla="*/ 0 w 16087000"/>
              <a:gd name="connsiteY74" fmla="*/ 754651 h 8085548"/>
              <a:gd name="connsiteX75" fmla="*/ 0 w 16087000"/>
              <a:gd name="connsiteY75" fmla="*/ 0 h 80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6087000" h="8085548" fill="none" extrusionOk="0">
                <a:moveTo>
                  <a:pt x="0" y="0"/>
                </a:moveTo>
                <a:cubicBezTo>
                  <a:pt x="461158" y="13763"/>
                  <a:pt x="536270" y="43644"/>
                  <a:pt x="1021175" y="0"/>
                </a:cubicBezTo>
                <a:cubicBezTo>
                  <a:pt x="1506080" y="-43644"/>
                  <a:pt x="1249522" y="-12091"/>
                  <a:pt x="1398870" y="0"/>
                </a:cubicBezTo>
                <a:cubicBezTo>
                  <a:pt x="1548218" y="12091"/>
                  <a:pt x="2196190" y="-39095"/>
                  <a:pt x="2420044" y="0"/>
                </a:cubicBezTo>
                <a:cubicBezTo>
                  <a:pt x="2643898" y="39095"/>
                  <a:pt x="3048461" y="14207"/>
                  <a:pt x="3280349" y="0"/>
                </a:cubicBezTo>
                <a:cubicBezTo>
                  <a:pt x="3512238" y="-14207"/>
                  <a:pt x="3774338" y="16027"/>
                  <a:pt x="3979784" y="0"/>
                </a:cubicBezTo>
                <a:cubicBezTo>
                  <a:pt x="4185231" y="-16027"/>
                  <a:pt x="4203269" y="-555"/>
                  <a:pt x="4357479" y="0"/>
                </a:cubicBezTo>
                <a:cubicBezTo>
                  <a:pt x="4511690" y="555"/>
                  <a:pt x="4507542" y="4516"/>
                  <a:pt x="4574303" y="0"/>
                </a:cubicBezTo>
                <a:cubicBezTo>
                  <a:pt x="4641064" y="-4516"/>
                  <a:pt x="4813546" y="3828"/>
                  <a:pt x="4951998" y="0"/>
                </a:cubicBezTo>
                <a:cubicBezTo>
                  <a:pt x="5090451" y="-3828"/>
                  <a:pt x="5416271" y="-6742"/>
                  <a:pt x="5651433" y="0"/>
                </a:cubicBezTo>
                <a:cubicBezTo>
                  <a:pt x="5886596" y="6742"/>
                  <a:pt x="5902091" y="-18412"/>
                  <a:pt x="6029128" y="0"/>
                </a:cubicBezTo>
                <a:cubicBezTo>
                  <a:pt x="6156165" y="18412"/>
                  <a:pt x="6477470" y="-21725"/>
                  <a:pt x="6889433" y="0"/>
                </a:cubicBezTo>
                <a:cubicBezTo>
                  <a:pt x="7301397" y="21725"/>
                  <a:pt x="7298165" y="24166"/>
                  <a:pt x="7588867" y="0"/>
                </a:cubicBezTo>
                <a:cubicBezTo>
                  <a:pt x="7879569" y="-24166"/>
                  <a:pt x="7743351" y="-6442"/>
                  <a:pt x="7805692" y="0"/>
                </a:cubicBezTo>
                <a:cubicBezTo>
                  <a:pt x="7868034" y="6442"/>
                  <a:pt x="8125793" y="9574"/>
                  <a:pt x="8344257" y="0"/>
                </a:cubicBezTo>
                <a:cubicBezTo>
                  <a:pt x="8562721" y="-9574"/>
                  <a:pt x="8464344" y="-9555"/>
                  <a:pt x="8561082" y="0"/>
                </a:cubicBezTo>
                <a:cubicBezTo>
                  <a:pt x="8657820" y="9555"/>
                  <a:pt x="9049640" y="23478"/>
                  <a:pt x="9260517" y="0"/>
                </a:cubicBezTo>
                <a:cubicBezTo>
                  <a:pt x="9471395" y="-23478"/>
                  <a:pt x="9554542" y="11397"/>
                  <a:pt x="9638211" y="0"/>
                </a:cubicBezTo>
                <a:cubicBezTo>
                  <a:pt x="9721880" y="-11397"/>
                  <a:pt x="9922687" y="-14343"/>
                  <a:pt x="10176776" y="0"/>
                </a:cubicBezTo>
                <a:cubicBezTo>
                  <a:pt x="10430866" y="14343"/>
                  <a:pt x="10634531" y="-31190"/>
                  <a:pt x="10876211" y="0"/>
                </a:cubicBezTo>
                <a:cubicBezTo>
                  <a:pt x="11117892" y="31190"/>
                  <a:pt x="11324830" y="5953"/>
                  <a:pt x="11575646" y="0"/>
                </a:cubicBezTo>
                <a:cubicBezTo>
                  <a:pt x="11826462" y="-5953"/>
                  <a:pt x="11979055" y="-1755"/>
                  <a:pt x="12114210" y="0"/>
                </a:cubicBezTo>
                <a:cubicBezTo>
                  <a:pt x="12249365" y="1755"/>
                  <a:pt x="12254287" y="-9162"/>
                  <a:pt x="12331035" y="0"/>
                </a:cubicBezTo>
                <a:cubicBezTo>
                  <a:pt x="12407783" y="9162"/>
                  <a:pt x="12854808" y="-19941"/>
                  <a:pt x="13030470" y="0"/>
                </a:cubicBezTo>
                <a:cubicBezTo>
                  <a:pt x="13206132" y="19941"/>
                  <a:pt x="13433610" y="13702"/>
                  <a:pt x="13729905" y="0"/>
                </a:cubicBezTo>
                <a:cubicBezTo>
                  <a:pt x="14026201" y="-13702"/>
                  <a:pt x="14408074" y="17223"/>
                  <a:pt x="14590210" y="0"/>
                </a:cubicBezTo>
                <a:cubicBezTo>
                  <a:pt x="14772346" y="-17223"/>
                  <a:pt x="14974979" y="-7628"/>
                  <a:pt x="15128774" y="0"/>
                </a:cubicBezTo>
                <a:cubicBezTo>
                  <a:pt x="15282569" y="7628"/>
                  <a:pt x="15718506" y="-8983"/>
                  <a:pt x="16087000" y="0"/>
                </a:cubicBezTo>
                <a:cubicBezTo>
                  <a:pt x="16075040" y="92426"/>
                  <a:pt x="16083298" y="324447"/>
                  <a:pt x="16087000" y="431229"/>
                </a:cubicBezTo>
                <a:cubicBezTo>
                  <a:pt x="16090702" y="538011"/>
                  <a:pt x="16092823" y="679498"/>
                  <a:pt x="16087000" y="862458"/>
                </a:cubicBezTo>
                <a:cubicBezTo>
                  <a:pt x="16081177" y="1045418"/>
                  <a:pt x="16058435" y="1314225"/>
                  <a:pt x="16087000" y="1697965"/>
                </a:cubicBezTo>
                <a:cubicBezTo>
                  <a:pt x="16115565" y="2081705"/>
                  <a:pt x="16064606" y="1997914"/>
                  <a:pt x="16087000" y="2290905"/>
                </a:cubicBezTo>
                <a:cubicBezTo>
                  <a:pt x="16109394" y="2583896"/>
                  <a:pt x="16082542" y="2733281"/>
                  <a:pt x="16087000" y="2964701"/>
                </a:cubicBezTo>
                <a:cubicBezTo>
                  <a:pt x="16091458" y="3196121"/>
                  <a:pt x="16073198" y="3355843"/>
                  <a:pt x="16087000" y="3557641"/>
                </a:cubicBezTo>
                <a:cubicBezTo>
                  <a:pt x="16100802" y="3759439"/>
                  <a:pt x="16084249" y="3866944"/>
                  <a:pt x="16087000" y="3988870"/>
                </a:cubicBezTo>
                <a:cubicBezTo>
                  <a:pt x="16089751" y="4110796"/>
                  <a:pt x="16085108" y="4380261"/>
                  <a:pt x="16087000" y="4581811"/>
                </a:cubicBezTo>
                <a:cubicBezTo>
                  <a:pt x="16088892" y="4783361"/>
                  <a:pt x="16114633" y="4978876"/>
                  <a:pt x="16087000" y="5255606"/>
                </a:cubicBezTo>
                <a:cubicBezTo>
                  <a:pt x="16059367" y="5532337"/>
                  <a:pt x="16109187" y="5616834"/>
                  <a:pt x="16087000" y="5767691"/>
                </a:cubicBezTo>
                <a:cubicBezTo>
                  <a:pt x="16064813" y="5918548"/>
                  <a:pt x="16058242" y="6290626"/>
                  <a:pt x="16087000" y="6522342"/>
                </a:cubicBezTo>
                <a:cubicBezTo>
                  <a:pt x="16115758" y="6754058"/>
                  <a:pt x="16103427" y="6942608"/>
                  <a:pt x="16087000" y="7276993"/>
                </a:cubicBezTo>
                <a:cubicBezTo>
                  <a:pt x="16070573" y="7611378"/>
                  <a:pt x="16053679" y="7910828"/>
                  <a:pt x="16087000" y="8085548"/>
                </a:cubicBezTo>
                <a:cubicBezTo>
                  <a:pt x="15845775" y="8097228"/>
                  <a:pt x="15734493" y="8103536"/>
                  <a:pt x="15387565" y="8085548"/>
                </a:cubicBezTo>
                <a:cubicBezTo>
                  <a:pt x="15040637" y="8067560"/>
                  <a:pt x="14870650" y="8097203"/>
                  <a:pt x="14366390" y="8085548"/>
                </a:cubicBezTo>
                <a:cubicBezTo>
                  <a:pt x="13862131" y="8073893"/>
                  <a:pt x="13628499" y="8125014"/>
                  <a:pt x="13345216" y="8085548"/>
                </a:cubicBezTo>
                <a:cubicBezTo>
                  <a:pt x="13061933" y="8046082"/>
                  <a:pt x="13050683" y="8077393"/>
                  <a:pt x="12967521" y="8085548"/>
                </a:cubicBezTo>
                <a:cubicBezTo>
                  <a:pt x="12884360" y="8093703"/>
                  <a:pt x="12512856" y="8063169"/>
                  <a:pt x="12268086" y="8085548"/>
                </a:cubicBezTo>
                <a:cubicBezTo>
                  <a:pt x="12023317" y="8107927"/>
                  <a:pt x="12045903" y="8091939"/>
                  <a:pt x="11890391" y="8085548"/>
                </a:cubicBezTo>
                <a:cubicBezTo>
                  <a:pt x="11734879" y="8079157"/>
                  <a:pt x="11508546" y="8061401"/>
                  <a:pt x="11351827" y="8085548"/>
                </a:cubicBezTo>
                <a:cubicBezTo>
                  <a:pt x="11195108" y="8109695"/>
                  <a:pt x="11035707" y="8073817"/>
                  <a:pt x="10813262" y="8085548"/>
                </a:cubicBezTo>
                <a:cubicBezTo>
                  <a:pt x="10590818" y="8097279"/>
                  <a:pt x="10410951" y="8091460"/>
                  <a:pt x="10274697" y="8085548"/>
                </a:cubicBezTo>
                <a:cubicBezTo>
                  <a:pt x="10138444" y="8079636"/>
                  <a:pt x="9547491" y="8123957"/>
                  <a:pt x="9253522" y="8085548"/>
                </a:cubicBezTo>
                <a:cubicBezTo>
                  <a:pt x="8959553" y="8047139"/>
                  <a:pt x="9107280" y="8089723"/>
                  <a:pt x="9036697" y="8085548"/>
                </a:cubicBezTo>
                <a:cubicBezTo>
                  <a:pt x="8966115" y="8081373"/>
                  <a:pt x="8257925" y="8103422"/>
                  <a:pt x="8015523" y="8085548"/>
                </a:cubicBezTo>
                <a:cubicBezTo>
                  <a:pt x="7773121" y="8067674"/>
                  <a:pt x="7329818" y="8084385"/>
                  <a:pt x="6994348" y="8085548"/>
                </a:cubicBezTo>
                <a:cubicBezTo>
                  <a:pt x="6658879" y="8086711"/>
                  <a:pt x="6319618" y="8124390"/>
                  <a:pt x="6134043" y="8085548"/>
                </a:cubicBezTo>
                <a:cubicBezTo>
                  <a:pt x="5948469" y="8046706"/>
                  <a:pt x="5982631" y="8084126"/>
                  <a:pt x="5917218" y="8085548"/>
                </a:cubicBezTo>
                <a:cubicBezTo>
                  <a:pt x="5851805" y="8086970"/>
                  <a:pt x="5186301" y="8068334"/>
                  <a:pt x="4896043" y="8085548"/>
                </a:cubicBezTo>
                <a:cubicBezTo>
                  <a:pt x="4605785" y="8102762"/>
                  <a:pt x="4745646" y="8090940"/>
                  <a:pt x="4679219" y="8085548"/>
                </a:cubicBezTo>
                <a:cubicBezTo>
                  <a:pt x="4612792" y="8080156"/>
                  <a:pt x="4439497" y="8100758"/>
                  <a:pt x="4301524" y="8085548"/>
                </a:cubicBezTo>
                <a:cubicBezTo>
                  <a:pt x="4163552" y="8070338"/>
                  <a:pt x="3781306" y="8078982"/>
                  <a:pt x="3602089" y="8085548"/>
                </a:cubicBezTo>
                <a:cubicBezTo>
                  <a:pt x="3422873" y="8092114"/>
                  <a:pt x="2812656" y="8086053"/>
                  <a:pt x="2580914" y="8085548"/>
                </a:cubicBezTo>
                <a:cubicBezTo>
                  <a:pt x="2349172" y="8085043"/>
                  <a:pt x="2214981" y="8095370"/>
                  <a:pt x="2042350" y="8085548"/>
                </a:cubicBezTo>
                <a:cubicBezTo>
                  <a:pt x="1869719" y="8075726"/>
                  <a:pt x="1270689" y="8077696"/>
                  <a:pt x="1021175" y="8085548"/>
                </a:cubicBezTo>
                <a:cubicBezTo>
                  <a:pt x="771661" y="8093400"/>
                  <a:pt x="243520" y="8130501"/>
                  <a:pt x="0" y="8085548"/>
                </a:cubicBezTo>
                <a:cubicBezTo>
                  <a:pt x="29370" y="7790689"/>
                  <a:pt x="23164" y="7579249"/>
                  <a:pt x="0" y="7250041"/>
                </a:cubicBezTo>
                <a:cubicBezTo>
                  <a:pt x="-23164" y="6920833"/>
                  <a:pt x="-18120" y="6758644"/>
                  <a:pt x="0" y="6495390"/>
                </a:cubicBezTo>
                <a:cubicBezTo>
                  <a:pt x="18120" y="6232136"/>
                  <a:pt x="-6745" y="6241335"/>
                  <a:pt x="0" y="6064161"/>
                </a:cubicBezTo>
                <a:cubicBezTo>
                  <a:pt x="6745" y="5886987"/>
                  <a:pt x="38900" y="5593246"/>
                  <a:pt x="0" y="5228654"/>
                </a:cubicBezTo>
                <a:cubicBezTo>
                  <a:pt x="-38900" y="4864062"/>
                  <a:pt x="-9480" y="4868742"/>
                  <a:pt x="0" y="4554859"/>
                </a:cubicBezTo>
                <a:cubicBezTo>
                  <a:pt x="9480" y="4240977"/>
                  <a:pt x="-2358" y="4147744"/>
                  <a:pt x="0" y="4042774"/>
                </a:cubicBezTo>
                <a:cubicBezTo>
                  <a:pt x="2358" y="3937805"/>
                  <a:pt x="1274" y="3454528"/>
                  <a:pt x="0" y="3207267"/>
                </a:cubicBezTo>
                <a:cubicBezTo>
                  <a:pt x="-1274" y="2960006"/>
                  <a:pt x="1165" y="2867046"/>
                  <a:pt x="0" y="2533472"/>
                </a:cubicBezTo>
                <a:cubicBezTo>
                  <a:pt x="-1165" y="2199899"/>
                  <a:pt x="8619" y="2209511"/>
                  <a:pt x="0" y="1940532"/>
                </a:cubicBezTo>
                <a:cubicBezTo>
                  <a:pt x="-8619" y="1671553"/>
                  <a:pt x="-10524" y="1598932"/>
                  <a:pt x="0" y="1509302"/>
                </a:cubicBezTo>
                <a:cubicBezTo>
                  <a:pt x="10524" y="1419672"/>
                  <a:pt x="4977" y="989338"/>
                  <a:pt x="0" y="754651"/>
                </a:cubicBezTo>
                <a:cubicBezTo>
                  <a:pt x="-4977" y="519964"/>
                  <a:pt x="-35838" y="215550"/>
                  <a:pt x="0" y="0"/>
                </a:cubicBezTo>
                <a:close/>
              </a:path>
              <a:path w="16087000" h="8085548" stroke="0" extrusionOk="0">
                <a:moveTo>
                  <a:pt x="0" y="0"/>
                </a:moveTo>
                <a:cubicBezTo>
                  <a:pt x="339688" y="-25675"/>
                  <a:pt x="364083" y="1977"/>
                  <a:pt x="699435" y="0"/>
                </a:cubicBezTo>
                <a:cubicBezTo>
                  <a:pt x="1034787" y="-1977"/>
                  <a:pt x="1157795" y="-1926"/>
                  <a:pt x="1559740" y="0"/>
                </a:cubicBezTo>
                <a:cubicBezTo>
                  <a:pt x="1961685" y="1926"/>
                  <a:pt x="2231177" y="-26374"/>
                  <a:pt x="2420044" y="0"/>
                </a:cubicBezTo>
                <a:cubicBezTo>
                  <a:pt x="2608911" y="26374"/>
                  <a:pt x="2676479" y="16658"/>
                  <a:pt x="2797739" y="0"/>
                </a:cubicBezTo>
                <a:cubicBezTo>
                  <a:pt x="2919000" y="-16658"/>
                  <a:pt x="3465296" y="-11104"/>
                  <a:pt x="3658044" y="0"/>
                </a:cubicBezTo>
                <a:cubicBezTo>
                  <a:pt x="3850793" y="11104"/>
                  <a:pt x="3768041" y="4900"/>
                  <a:pt x="3874869" y="0"/>
                </a:cubicBezTo>
                <a:cubicBezTo>
                  <a:pt x="3981698" y="-4900"/>
                  <a:pt x="4326315" y="22756"/>
                  <a:pt x="4735173" y="0"/>
                </a:cubicBezTo>
                <a:cubicBezTo>
                  <a:pt x="5144031" y="-22756"/>
                  <a:pt x="5545183" y="-24319"/>
                  <a:pt x="5756348" y="0"/>
                </a:cubicBezTo>
                <a:cubicBezTo>
                  <a:pt x="5967513" y="24319"/>
                  <a:pt x="6373305" y="-28379"/>
                  <a:pt x="6616653" y="0"/>
                </a:cubicBezTo>
                <a:cubicBezTo>
                  <a:pt x="6860001" y="28379"/>
                  <a:pt x="6895122" y="23636"/>
                  <a:pt x="7155218" y="0"/>
                </a:cubicBezTo>
                <a:cubicBezTo>
                  <a:pt x="7415315" y="-23636"/>
                  <a:pt x="7873863" y="-33224"/>
                  <a:pt x="8176393" y="0"/>
                </a:cubicBezTo>
                <a:cubicBezTo>
                  <a:pt x="8478923" y="33224"/>
                  <a:pt x="8454476" y="23774"/>
                  <a:pt x="8714957" y="0"/>
                </a:cubicBezTo>
                <a:cubicBezTo>
                  <a:pt x="8975438" y="-23774"/>
                  <a:pt x="9125938" y="-4843"/>
                  <a:pt x="9414392" y="0"/>
                </a:cubicBezTo>
                <a:cubicBezTo>
                  <a:pt x="9702846" y="4843"/>
                  <a:pt x="9556291" y="-8137"/>
                  <a:pt x="9631217" y="0"/>
                </a:cubicBezTo>
                <a:cubicBezTo>
                  <a:pt x="9706144" y="8137"/>
                  <a:pt x="10119157" y="-23435"/>
                  <a:pt x="10330652" y="0"/>
                </a:cubicBezTo>
                <a:cubicBezTo>
                  <a:pt x="10542147" y="23435"/>
                  <a:pt x="10863738" y="7820"/>
                  <a:pt x="11190957" y="0"/>
                </a:cubicBezTo>
                <a:cubicBezTo>
                  <a:pt x="11518177" y="-7820"/>
                  <a:pt x="11701636" y="2608"/>
                  <a:pt x="12051261" y="0"/>
                </a:cubicBezTo>
                <a:cubicBezTo>
                  <a:pt x="12400886" y="-2608"/>
                  <a:pt x="12466289" y="-11866"/>
                  <a:pt x="12589826" y="0"/>
                </a:cubicBezTo>
                <a:cubicBezTo>
                  <a:pt x="12713363" y="11866"/>
                  <a:pt x="12785172" y="-8261"/>
                  <a:pt x="12967521" y="0"/>
                </a:cubicBezTo>
                <a:cubicBezTo>
                  <a:pt x="13149871" y="8261"/>
                  <a:pt x="13257822" y="-15344"/>
                  <a:pt x="13345216" y="0"/>
                </a:cubicBezTo>
                <a:cubicBezTo>
                  <a:pt x="13432611" y="15344"/>
                  <a:pt x="13794057" y="-8193"/>
                  <a:pt x="14205520" y="0"/>
                </a:cubicBezTo>
                <a:cubicBezTo>
                  <a:pt x="14616983" y="8193"/>
                  <a:pt x="14583934" y="-9132"/>
                  <a:pt x="14744085" y="0"/>
                </a:cubicBezTo>
                <a:cubicBezTo>
                  <a:pt x="14904237" y="9132"/>
                  <a:pt x="14877465" y="-7100"/>
                  <a:pt x="14960910" y="0"/>
                </a:cubicBezTo>
                <a:cubicBezTo>
                  <a:pt x="15044356" y="7100"/>
                  <a:pt x="15748165" y="36234"/>
                  <a:pt x="16087000" y="0"/>
                </a:cubicBezTo>
                <a:cubicBezTo>
                  <a:pt x="16104400" y="319504"/>
                  <a:pt x="16102024" y="420038"/>
                  <a:pt x="16087000" y="673796"/>
                </a:cubicBezTo>
                <a:cubicBezTo>
                  <a:pt x="16071976" y="927554"/>
                  <a:pt x="16068248" y="1220141"/>
                  <a:pt x="16087000" y="1509302"/>
                </a:cubicBezTo>
                <a:cubicBezTo>
                  <a:pt x="16105752" y="1798463"/>
                  <a:pt x="16114566" y="1986626"/>
                  <a:pt x="16087000" y="2183098"/>
                </a:cubicBezTo>
                <a:cubicBezTo>
                  <a:pt x="16059434" y="2379570"/>
                  <a:pt x="16100161" y="2562606"/>
                  <a:pt x="16087000" y="2937749"/>
                </a:cubicBezTo>
                <a:cubicBezTo>
                  <a:pt x="16073839" y="3312892"/>
                  <a:pt x="16086659" y="3230104"/>
                  <a:pt x="16087000" y="3449834"/>
                </a:cubicBezTo>
                <a:cubicBezTo>
                  <a:pt x="16087341" y="3669565"/>
                  <a:pt x="16083446" y="3901008"/>
                  <a:pt x="16087000" y="4123629"/>
                </a:cubicBezTo>
                <a:cubicBezTo>
                  <a:pt x="16090554" y="4346250"/>
                  <a:pt x="16093744" y="4427911"/>
                  <a:pt x="16087000" y="4635714"/>
                </a:cubicBezTo>
                <a:cubicBezTo>
                  <a:pt x="16080256" y="4843517"/>
                  <a:pt x="16105601" y="4917309"/>
                  <a:pt x="16087000" y="5147799"/>
                </a:cubicBezTo>
                <a:cubicBezTo>
                  <a:pt x="16068399" y="5378290"/>
                  <a:pt x="16066594" y="5716322"/>
                  <a:pt x="16087000" y="5983306"/>
                </a:cubicBezTo>
                <a:cubicBezTo>
                  <a:pt x="16107406" y="6250290"/>
                  <a:pt x="16070322" y="6288811"/>
                  <a:pt x="16087000" y="6414535"/>
                </a:cubicBezTo>
                <a:cubicBezTo>
                  <a:pt x="16103678" y="6540259"/>
                  <a:pt x="16072981" y="6670726"/>
                  <a:pt x="16087000" y="6845764"/>
                </a:cubicBezTo>
                <a:cubicBezTo>
                  <a:pt x="16101019" y="7020802"/>
                  <a:pt x="16134134" y="7792742"/>
                  <a:pt x="16087000" y="8085548"/>
                </a:cubicBezTo>
                <a:cubicBezTo>
                  <a:pt x="15971800" y="8107040"/>
                  <a:pt x="15753773" y="8070890"/>
                  <a:pt x="15548435" y="8085548"/>
                </a:cubicBezTo>
                <a:cubicBezTo>
                  <a:pt x="15343098" y="8100206"/>
                  <a:pt x="15023586" y="8124345"/>
                  <a:pt x="14688130" y="8085548"/>
                </a:cubicBezTo>
                <a:cubicBezTo>
                  <a:pt x="14352675" y="8046751"/>
                  <a:pt x="14136249" y="8086432"/>
                  <a:pt x="13988696" y="8085548"/>
                </a:cubicBezTo>
                <a:cubicBezTo>
                  <a:pt x="13841143" y="8084664"/>
                  <a:pt x="13689336" y="8097085"/>
                  <a:pt x="13450131" y="8085548"/>
                </a:cubicBezTo>
                <a:cubicBezTo>
                  <a:pt x="13210927" y="8074011"/>
                  <a:pt x="12704137" y="8095993"/>
                  <a:pt x="12428956" y="8085548"/>
                </a:cubicBezTo>
                <a:cubicBezTo>
                  <a:pt x="12153776" y="8075103"/>
                  <a:pt x="11713776" y="8076635"/>
                  <a:pt x="11407781" y="8085548"/>
                </a:cubicBezTo>
                <a:cubicBezTo>
                  <a:pt x="11101786" y="8094461"/>
                  <a:pt x="10668296" y="8079111"/>
                  <a:pt x="10386607" y="8085548"/>
                </a:cubicBezTo>
                <a:cubicBezTo>
                  <a:pt x="10104918" y="8091985"/>
                  <a:pt x="10262972" y="8089107"/>
                  <a:pt x="10169782" y="8085548"/>
                </a:cubicBezTo>
                <a:cubicBezTo>
                  <a:pt x="10076593" y="8081989"/>
                  <a:pt x="10050093" y="8086534"/>
                  <a:pt x="9952957" y="8085548"/>
                </a:cubicBezTo>
                <a:cubicBezTo>
                  <a:pt x="9855822" y="8084562"/>
                  <a:pt x="9413604" y="8048942"/>
                  <a:pt x="8931782" y="8085548"/>
                </a:cubicBezTo>
                <a:cubicBezTo>
                  <a:pt x="8449961" y="8122154"/>
                  <a:pt x="8736321" y="8096355"/>
                  <a:pt x="8554087" y="8085548"/>
                </a:cubicBezTo>
                <a:cubicBezTo>
                  <a:pt x="8371853" y="8074741"/>
                  <a:pt x="8391772" y="8087359"/>
                  <a:pt x="8337263" y="8085548"/>
                </a:cubicBezTo>
                <a:cubicBezTo>
                  <a:pt x="8282754" y="8083737"/>
                  <a:pt x="7652627" y="8048844"/>
                  <a:pt x="7476958" y="8085548"/>
                </a:cubicBezTo>
                <a:cubicBezTo>
                  <a:pt x="7301290" y="8122252"/>
                  <a:pt x="6907694" y="8070292"/>
                  <a:pt x="6616653" y="8085548"/>
                </a:cubicBezTo>
                <a:cubicBezTo>
                  <a:pt x="6325612" y="8100804"/>
                  <a:pt x="5931699" y="8074529"/>
                  <a:pt x="5756348" y="8085548"/>
                </a:cubicBezTo>
                <a:cubicBezTo>
                  <a:pt x="5580997" y="8096567"/>
                  <a:pt x="5596640" y="8095244"/>
                  <a:pt x="5539523" y="8085548"/>
                </a:cubicBezTo>
                <a:cubicBezTo>
                  <a:pt x="5482406" y="8075852"/>
                  <a:pt x="5269642" y="8076423"/>
                  <a:pt x="5161829" y="8085548"/>
                </a:cubicBezTo>
                <a:cubicBezTo>
                  <a:pt x="5054016" y="8094673"/>
                  <a:pt x="4769332" y="8073875"/>
                  <a:pt x="4623264" y="8085548"/>
                </a:cubicBezTo>
                <a:cubicBezTo>
                  <a:pt x="4477197" y="8097221"/>
                  <a:pt x="4280436" y="8077872"/>
                  <a:pt x="4084699" y="8085548"/>
                </a:cubicBezTo>
                <a:cubicBezTo>
                  <a:pt x="3888962" y="8093224"/>
                  <a:pt x="3587173" y="8089794"/>
                  <a:pt x="3224394" y="8085548"/>
                </a:cubicBezTo>
                <a:cubicBezTo>
                  <a:pt x="2861615" y="8081302"/>
                  <a:pt x="3059568" y="8083324"/>
                  <a:pt x="3007570" y="8085548"/>
                </a:cubicBezTo>
                <a:cubicBezTo>
                  <a:pt x="2955572" y="8087772"/>
                  <a:pt x="2504237" y="8107813"/>
                  <a:pt x="2308135" y="8085548"/>
                </a:cubicBezTo>
                <a:cubicBezTo>
                  <a:pt x="2112033" y="8063283"/>
                  <a:pt x="1762613" y="8064719"/>
                  <a:pt x="1286960" y="8085548"/>
                </a:cubicBezTo>
                <a:cubicBezTo>
                  <a:pt x="811308" y="8106377"/>
                  <a:pt x="1093795" y="8074714"/>
                  <a:pt x="909265" y="8085548"/>
                </a:cubicBezTo>
                <a:cubicBezTo>
                  <a:pt x="724736" y="8096382"/>
                  <a:pt x="270474" y="8042215"/>
                  <a:pt x="0" y="8085548"/>
                </a:cubicBezTo>
                <a:cubicBezTo>
                  <a:pt x="15805" y="7931039"/>
                  <a:pt x="25735" y="7592771"/>
                  <a:pt x="0" y="7411752"/>
                </a:cubicBezTo>
                <a:cubicBezTo>
                  <a:pt x="-25735" y="7230733"/>
                  <a:pt x="3484" y="7139826"/>
                  <a:pt x="0" y="6980523"/>
                </a:cubicBezTo>
                <a:cubicBezTo>
                  <a:pt x="-3484" y="6821220"/>
                  <a:pt x="18154" y="6663628"/>
                  <a:pt x="0" y="6387583"/>
                </a:cubicBezTo>
                <a:cubicBezTo>
                  <a:pt x="-18154" y="6111538"/>
                  <a:pt x="13204" y="5984215"/>
                  <a:pt x="0" y="5875498"/>
                </a:cubicBezTo>
                <a:cubicBezTo>
                  <a:pt x="-13204" y="5766782"/>
                  <a:pt x="-4218" y="5616213"/>
                  <a:pt x="0" y="5363414"/>
                </a:cubicBezTo>
                <a:cubicBezTo>
                  <a:pt x="4218" y="5110615"/>
                  <a:pt x="13076" y="4971625"/>
                  <a:pt x="0" y="4689618"/>
                </a:cubicBezTo>
                <a:cubicBezTo>
                  <a:pt x="-13076" y="4407611"/>
                  <a:pt x="-29724" y="4270669"/>
                  <a:pt x="0" y="4015822"/>
                </a:cubicBezTo>
                <a:cubicBezTo>
                  <a:pt x="29724" y="3760975"/>
                  <a:pt x="-8422" y="3735826"/>
                  <a:pt x="0" y="3584593"/>
                </a:cubicBezTo>
                <a:cubicBezTo>
                  <a:pt x="8422" y="3433360"/>
                  <a:pt x="-1622" y="3178394"/>
                  <a:pt x="0" y="2991653"/>
                </a:cubicBezTo>
                <a:cubicBezTo>
                  <a:pt x="1622" y="2804912"/>
                  <a:pt x="-29204" y="2535514"/>
                  <a:pt x="0" y="2398713"/>
                </a:cubicBezTo>
                <a:cubicBezTo>
                  <a:pt x="29204" y="2261912"/>
                  <a:pt x="26159" y="1902703"/>
                  <a:pt x="0" y="1724917"/>
                </a:cubicBezTo>
                <a:cubicBezTo>
                  <a:pt x="-26159" y="1547131"/>
                  <a:pt x="-11298" y="1205087"/>
                  <a:pt x="0" y="970266"/>
                </a:cubicBezTo>
                <a:cubicBezTo>
                  <a:pt x="11298" y="735445"/>
                  <a:pt x="-44426" y="203300"/>
                  <a:pt x="0" y="0"/>
                </a:cubicBezTo>
                <a:close/>
              </a:path>
            </a:pathLst>
          </a:custGeom>
          <a:ln w="19050">
            <a:solidFill>
              <a:srgbClr val="8AB7E2"/>
            </a:solidFill>
            <a:prstDash val="lgDash"/>
            <a:extLst>
              <a:ext uri="{C807C97D-BFC1-408E-A445-0C87EB9F89A2}">
                <ask:lineSketchStyleProps xmlns:ask="http://schemas.microsoft.com/office/drawing/2018/sketchyshapes" sd="1228903369">
                  <a:prstGeom prst="rect">
                    <a:avLst/>
                  </a:prstGeom>
                  <ask:type>
                    <ask:lineSketchFreehand/>
                  </ask:type>
                </ask:lineSketchStyleProps>
              </a:ext>
            </a:extLst>
          </a:ln>
          <a:effectLst>
            <a:softEdge rad="0"/>
          </a:effectLst>
        </p:spPr>
      </p:pic>
    </p:spTree>
    <p:extLst>
      <p:ext uri="{BB962C8B-B14F-4D97-AF65-F5344CB8AC3E}">
        <p14:creationId xmlns:p14="http://schemas.microsoft.com/office/powerpoint/2010/main" val="1945820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504950" y="2808810"/>
            <a:ext cx="7025086"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Objectives</a:t>
            </a:r>
          </a:p>
        </p:txBody>
      </p:sp>
      <p:sp>
        <p:nvSpPr>
          <p:cNvPr id="4" name="TextBox 4"/>
          <p:cNvSpPr txBox="1"/>
          <p:nvPr/>
        </p:nvSpPr>
        <p:spPr>
          <a:xfrm>
            <a:off x="1504950" y="4013104"/>
            <a:ext cx="7025086" cy="3657600"/>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Cusiny is an innovative online platform dedicated to food enthusiasts who love to explore, share, and manage recipes. It provides users with the ability to create, modify, and categorize their own recipes, ensuring a personalized culinary experience. Users can also engage with the broader community by browsing, rating, and commenting on recipes shared by others. The homepage features a curated carousel of top-rated and featured recipes, while the platform's sorting options allow for easy navigation based on food categories.</a:t>
            </a:r>
          </a:p>
        </p:txBody>
      </p:sp>
      <p:grpSp>
        <p:nvGrpSpPr>
          <p:cNvPr id="5" name="Group 5"/>
          <p:cNvGrpSpPr/>
          <p:nvPr/>
        </p:nvGrpSpPr>
        <p:grpSpPr>
          <a:xfrm>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01.</a:t>
            </a:r>
          </a:p>
        </p:txBody>
      </p:sp>
      <p:grpSp>
        <p:nvGrpSpPr>
          <p:cNvPr id="9" name="Group 9"/>
          <p:cNvGrpSpPr/>
          <p:nvPr/>
        </p:nvGrpSpPr>
        <p:grpSpPr>
          <a:xfrm>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16" name="TextBox 16"/>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17" name="TextBox 17"/>
          <p:cNvSpPr txBox="1"/>
          <p:nvPr/>
        </p:nvSpPr>
        <p:spPr>
          <a:xfrm>
            <a:off x="12218908" y="1721410"/>
            <a:ext cx="4132127" cy="1657350"/>
          </a:xfrm>
          <a:prstGeom prst="rect">
            <a:avLst/>
          </a:prstGeom>
        </p:spPr>
        <p:txBody>
          <a:bodyPr lIns="0" tIns="0" rIns="0" bIns="0" rtlCol="0" anchor="t">
            <a:spAutoFit/>
          </a:bodyPr>
          <a:lstStyle/>
          <a:p>
            <a:pPr marL="0" lvl="0" indent="0" algn="just">
              <a:lnSpc>
                <a:spcPts val="2699"/>
              </a:lnSpc>
              <a:spcBef>
                <a:spcPct val="0"/>
              </a:spcBef>
            </a:pPr>
            <a:r>
              <a:rPr lang="en-US" sz="1999" spc="31">
                <a:solidFill>
                  <a:srgbClr val="000000"/>
                </a:solidFill>
                <a:latin typeface="DM Sans"/>
                <a:ea typeface="DM Sans"/>
                <a:cs typeface="DM Sans"/>
                <a:sym typeface="DM Sans"/>
              </a:rPr>
              <a:t>Provide users with the tools to easily create, edit, and manage their own recipes, allowing them to showcase their culinary creativity.</a:t>
            </a:r>
          </a:p>
        </p:txBody>
      </p:sp>
      <p:sp>
        <p:nvSpPr>
          <p:cNvPr id="18" name="TextBox 18"/>
          <p:cNvSpPr txBox="1"/>
          <p:nvPr/>
        </p:nvSpPr>
        <p:spPr>
          <a:xfrm>
            <a:off x="12218908" y="4414892"/>
            <a:ext cx="4132127" cy="1598295"/>
          </a:xfrm>
          <a:prstGeom prst="rect">
            <a:avLst/>
          </a:prstGeom>
        </p:spPr>
        <p:txBody>
          <a:bodyPr lIns="0" tIns="0" rIns="0" bIns="0" rtlCol="0" anchor="t">
            <a:spAutoFit/>
          </a:bodyPr>
          <a:lstStyle/>
          <a:p>
            <a:pPr marL="0" lvl="0" indent="0" algn="just">
              <a:lnSpc>
                <a:spcPts val="2160"/>
              </a:lnSpc>
              <a:spcBef>
                <a:spcPct val="0"/>
              </a:spcBef>
            </a:pPr>
            <a:r>
              <a:rPr lang="en-US" sz="1600" spc="25">
                <a:solidFill>
                  <a:srgbClr val="000000"/>
                </a:solidFill>
                <a:latin typeface="DM Sans"/>
                <a:ea typeface="DM Sans"/>
                <a:cs typeface="DM Sans"/>
                <a:sym typeface="DM Sans"/>
              </a:rPr>
              <a:t>Ensure the platform remains safe and user-friendly by allowing admins to manage user profiles effectively while respecting user privacy by restricting access to passwords. These passwords are also encrypted.</a:t>
            </a:r>
          </a:p>
        </p:txBody>
      </p:sp>
      <p:sp>
        <p:nvSpPr>
          <p:cNvPr id="19" name="TextBox 19"/>
          <p:cNvSpPr txBox="1"/>
          <p:nvPr/>
        </p:nvSpPr>
        <p:spPr>
          <a:xfrm>
            <a:off x="12218908" y="7117899"/>
            <a:ext cx="4132127" cy="1415415"/>
          </a:xfrm>
          <a:prstGeom prst="rect">
            <a:avLst/>
          </a:prstGeom>
        </p:spPr>
        <p:txBody>
          <a:bodyPr lIns="0" tIns="0" rIns="0" bIns="0" rtlCol="0" anchor="t">
            <a:spAutoFit/>
          </a:bodyPr>
          <a:lstStyle/>
          <a:p>
            <a:pPr marL="0" lvl="0" indent="0" algn="just">
              <a:lnSpc>
                <a:spcPts val="2295"/>
              </a:lnSpc>
              <a:spcBef>
                <a:spcPct val="0"/>
              </a:spcBef>
            </a:pPr>
            <a:r>
              <a:rPr lang="en-US" sz="1700" spc="27">
                <a:solidFill>
                  <a:srgbClr val="000000"/>
                </a:solidFill>
                <a:latin typeface="DM Sans"/>
                <a:ea typeface="DM Sans"/>
                <a:cs typeface="DM Sans"/>
                <a:sym typeface="DM Sans"/>
              </a:rPr>
              <a:t>Encourage users to explore diverse recipes and food categories, broadening their culinary horizons and discovering new tastes and techniques using a search bar.</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048750" y="972669"/>
            <a:ext cx="7848753" cy="2282190"/>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Creation Process</a:t>
            </a:r>
          </a:p>
        </p:txBody>
      </p:sp>
      <p:sp>
        <p:nvSpPr>
          <p:cNvPr id="6" name="TextBox 6"/>
          <p:cNvSpPr txBox="1"/>
          <p:nvPr/>
        </p:nvSpPr>
        <p:spPr>
          <a:xfrm>
            <a:off x="8659015" y="3413097"/>
            <a:ext cx="8600285" cy="5991225"/>
          </a:xfrm>
          <a:prstGeom prst="rect">
            <a:avLst/>
          </a:prstGeom>
        </p:spPr>
        <p:txBody>
          <a:bodyPr lIns="0" tIns="0" rIns="0" bIns="0" rtlCol="0" anchor="t">
            <a:spAutoFit/>
          </a:bodyPr>
          <a:lstStyle/>
          <a:p>
            <a:pPr marL="431799" lvl="1" indent="-215899" algn="l">
              <a:lnSpc>
                <a:spcPts val="2699"/>
              </a:lnSpc>
              <a:spcBef>
                <a:spcPct val="0"/>
              </a:spcBef>
              <a:buFont typeface="Arial"/>
              <a:buChar char="•"/>
            </a:pPr>
            <a:r>
              <a:rPr lang="en-US" sz="1999" spc="119">
                <a:solidFill>
                  <a:srgbClr val="000000"/>
                </a:solidFill>
                <a:latin typeface="DM Sans"/>
                <a:ea typeface="DM Sans"/>
                <a:cs typeface="DM Sans"/>
                <a:sym typeface="DM Sans"/>
              </a:rPr>
              <a:t>F</a:t>
            </a:r>
            <a:r>
              <a:rPr lang="en-US" sz="1999" u="none" spc="119">
                <a:solidFill>
                  <a:srgbClr val="000000"/>
                </a:solidFill>
                <a:latin typeface="DM Sans"/>
                <a:ea typeface="DM Sans"/>
                <a:cs typeface="DM Sans"/>
                <a:sym typeface="DM Sans"/>
              </a:rPr>
              <a:t>ront-End Development:</a:t>
            </a:r>
          </a:p>
          <a:p>
            <a:pPr marL="863598" lvl="2" indent="-287866" algn="l">
              <a:lnSpc>
                <a:spcPts val="2699"/>
              </a:lnSpc>
              <a:spcBef>
                <a:spcPct val="0"/>
              </a:spcBef>
              <a:buFont typeface="Arial"/>
              <a:buChar char="⚬"/>
            </a:pPr>
            <a:r>
              <a:rPr lang="en-US" sz="1999" u="none" spc="119">
                <a:solidFill>
                  <a:srgbClr val="000000"/>
                </a:solidFill>
                <a:latin typeface="DM Sans"/>
                <a:ea typeface="DM Sans"/>
                <a:cs typeface="DM Sans"/>
                <a:sym typeface="DM Sans"/>
              </a:rPr>
              <a:t>ReactJS Development: We built dynamic and interactive user interfaces using ReactJS. This involved creating reusable components, managing state, app context and ensuring a smooth user experience. Data is also stored locally.</a:t>
            </a:r>
          </a:p>
          <a:p>
            <a:pPr marL="431799" lvl="1" indent="-215899" algn="l">
              <a:lnSpc>
                <a:spcPts val="2699"/>
              </a:lnSpc>
              <a:spcBef>
                <a:spcPct val="0"/>
              </a:spcBef>
              <a:buFont typeface="Arial"/>
              <a:buChar char="•"/>
            </a:pPr>
            <a:r>
              <a:rPr lang="en-US" sz="1999" u="none" spc="119">
                <a:solidFill>
                  <a:srgbClr val="000000"/>
                </a:solidFill>
                <a:latin typeface="DM Sans"/>
                <a:ea typeface="DM Sans"/>
                <a:cs typeface="DM Sans"/>
                <a:sym typeface="DM Sans"/>
              </a:rPr>
              <a:t>Back-End Development:</a:t>
            </a:r>
          </a:p>
          <a:p>
            <a:pPr marL="863598" lvl="2" indent="-287866" algn="l">
              <a:lnSpc>
                <a:spcPts val="2699"/>
              </a:lnSpc>
              <a:spcBef>
                <a:spcPct val="0"/>
              </a:spcBef>
              <a:buFont typeface="Arial"/>
              <a:buChar char="⚬"/>
            </a:pPr>
            <a:r>
              <a:rPr lang="en-US" sz="1999" u="none" spc="119">
                <a:solidFill>
                  <a:srgbClr val="000000"/>
                </a:solidFill>
                <a:latin typeface="DM Sans"/>
                <a:ea typeface="DM Sans"/>
                <a:cs typeface="DM Sans"/>
                <a:sym typeface="DM Sans"/>
              </a:rPr>
              <a:t>Database Management with MongoDB: We handled the setup and management of the database using MongoDB, ensuring that user data, recipes, and other essential information were stored securely and efficiently.</a:t>
            </a:r>
          </a:p>
          <a:p>
            <a:pPr marL="863598" lvl="2" indent="-287866" algn="l">
              <a:lnSpc>
                <a:spcPts val="2699"/>
              </a:lnSpc>
              <a:spcBef>
                <a:spcPct val="0"/>
              </a:spcBef>
              <a:buFont typeface="Arial"/>
              <a:buChar char="⚬"/>
            </a:pPr>
            <a:r>
              <a:rPr lang="en-US" sz="1999" u="none" spc="119">
                <a:solidFill>
                  <a:srgbClr val="000000"/>
                </a:solidFill>
                <a:latin typeface="DM Sans"/>
                <a:ea typeface="DM Sans"/>
                <a:cs typeface="DM Sans"/>
                <a:sym typeface="DM Sans"/>
              </a:rPr>
              <a:t>Server-Side Logic with Express and Node.js: We developed and managed the server-side logic using Express and Node.js, allowing for seamless communication between the front-end and the database, and enabling key functionalities such as user authentication, recipe management, password eand admin controls.</a:t>
            </a:r>
          </a:p>
          <a:p>
            <a:pPr marL="0" lvl="0" indent="0" algn="l">
              <a:lnSpc>
                <a:spcPts val="2699"/>
              </a:lnSpc>
              <a:spcBef>
                <a:spcPct val="0"/>
              </a:spcBef>
            </a:pPr>
            <a:endParaRPr lang="en-US" sz="1999" u="none" spc="119">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72061" y="1025292"/>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318935" y="3999661"/>
            <a:ext cx="5006769" cy="2280861"/>
          </a:xfrm>
          <a:custGeom>
            <a:avLst/>
            <a:gdLst/>
            <a:ahLst/>
            <a:cxnLst/>
            <a:rect l="l" t="t" r="r" b="b"/>
            <a:pathLst>
              <a:path w="5006769" h="2280861">
                <a:moveTo>
                  <a:pt x="0" y="0"/>
                </a:moveTo>
                <a:lnTo>
                  <a:pt x="5006769" y="0"/>
                </a:lnTo>
                <a:lnTo>
                  <a:pt x="5006769" y="2280862"/>
                </a:lnTo>
                <a:lnTo>
                  <a:pt x="0" y="2280862"/>
                </a:lnTo>
                <a:lnTo>
                  <a:pt x="0" y="0"/>
                </a:lnTo>
                <a:close/>
              </a:path>
            </a:pathLst>
          </a:custGeom>
          <a:blipFill>
            <a:blip r:embed="rId5"/>
            <a:stretch>
              <a:fillRect/>
            </a:stretch>
          </a:blipFill>
        </p:spPr>
      </p:sp>
      <p:sp>
        <p:nvSpPr>
          <p:cNvPr id="26" name="Freeform 26"/>
          <p:cNvSpPr/>
          <p:nvPr/>
        </p:nvSpPr>
        <p:spPr>
          <a:xfrm>
            <a:off x="1318935" y="1255900"/>
            <a:ext cx="5006769" cy="2253180"/>
          </a:xfrm>
          <a:custGeom>
            <a:avLst/>
            <a:gdLst/>
            <a:ahLst/>
            <a:cxnLst/>
            <a:rect l="l" t="t" r="r" b="b"/>
            <a:pathLst>
              <a:path w="5006769" h="2253180">
                <a:moveTo>
                  <a:pt x="0" y="0"/>
                </a:moveTo>
                <a:lnTo>
                  <a:pt x="5006769" y="0"/>
                </a:lnTo>
                <a:lnTo>
                  <a:pt x="5006769" y="2253180"/>
                </a:lnTo>
                <a:lnTo>
                  <a:pt x="0" y="2253180"/>
                </a:lnTo>
                <a:lnTo>
                  <a:pt x="0" y="0"/>
                </a:lnTo>
                <a:close/>
              </a:path>
            </a:pathLst>
          </a:custGeom>
          <a:blipFill>
            <a:blip r:embed="rId6"/>
            <a:stretch>
              <a:fillRect t="-5974" b="-14666"/>
            </a:stretch>
          </a:blipFill>
        </p:spPr>
      </p:sp>
      <p:sp>
        <p:nvSpPr>
          <p:cNvPr id="27" name="Freeform 27"/>
          <p:cNvSpPr/>
          <p:nvPr/>
        </p:nvSpPr>
        <p:spPr>
          <a:xfrm>
            <a:off x="11962296" y="1255900"/>
            <a:ext cx="5006769" cy="2247612"/>
          </a:xfrm>
          <a:custGeom>
            <a:avLst/>
            <a:gdLst/>
            <a:ahLst/>
            <a:cxnLst/>
            <a:rect l="l" t="t" r="r" b="b"/>
            <a:pathLst>
              <a:path w="5006769" h="2247612">
                <a:moveTo>
                  <a:pt x="0" y="0"/>
                </a:moveTo>
                <a:lnTo>
                  <a:pt x="5006769" y="0"/>
                </a:lnTo>
                <a:lnTo>
                  <a:pt x="5006769" y="2247613"/>
                </a:lnTo>
                <a:lnTo>
                  <a:pt x="0" y="2247613"/>
                </a:lnTo>
                <a:lnTo>
                  <a:pt x="0" y="0"/>
                </a:lnTo>
                <a:close/>
              </a:path>
            </a:pathLst>
          </a:custGeom>
          <a:blipFill>
            <a:blip r:embed="rId7"/>
            <a:stretch>
              <a:fillRect/>
            </a:stretch>
          </a:blipFill>
        </p:spPr>
      </p:sp>
      <p:sp>
        <p:nvSpPr>
          <p:cNvPr id="28" name="Freeform 28"/>
          <p:cNvSpPr/>
          <p:nvPr/>
        </p:nvSpPr>
        <p:spPr>
          <a:xfrm>
            <a:off x="1318935" y="6799847"/>
            <a:ext cx="5006769" cy="2217693"/>
          </a:xfrm>
          <a:custGeom>
            <a:avLst/>
            <a:gdLst/>
            <a:ahLst/>
            <a:cxnLst/>
            <a:rect l="l" t="t" r="r" b="b"/>
            <a:pathLst>
              <a:path w="5006769" h="2217693">
                <a:moveTo>
                  <a:pt x="0" y="0"/>
                </a:moveTo>
                <a:lnTo>
                  <a:pt x="5006769" y="0"/>
                </a:lnTo>
                <a:lnTo>
                  <a:pt x="5006769" y="2217693"/>
                </a:lnTo>
                <a:lnTo>
                  <a:pt x="0" y="2217693"/>
                </a:lnTo>
                <a:lnTo>
                  <a:pt x="0" y="0"/>
                </a:lnTo>
                <a:close/>
              </a:path>
            </a:pathLst>
          </a:custGeom>
          <a:blipFill>
            <a:blip r:embed="rId8"/>
            <a:stretch>
              <a:fillRect/>
            </a:stretch>
          </a:blipFill>
        </p:spPr>
      </p:sp>
      <p:sp>
        <p:nvSpPr>
          <p:cNvPr id="29" name="Freeform 29"/>
          <p:cNvSpPr/>
          <p:nvPr/>
        </p:nvSpPr>
        <p:spPr>
          <a:xfrm>
            <a:off x="11962296" y="3999661"/>
            <a:ext cx="5006769" cy="2280861"/>
          </a:xfrm>
          <a:custGeom>
            <a:avLst/>
            <a:gdLst/>
            <a:ahLst/>
            <a:cxnLst/>
            <a:rect l="l" t="t" r="r" b="b"/>
            <a:pathLst>
              <a:path w="5006769" h="2280861">
                <a:moveTo>
                  <a:pt x="0" y="0"/>
                </a:moveTo>
                <a:lnTo>
                  <a:pt x="5006769" y="0"/>
                </a:lnTo>
                <a:lnTo>
                  <a:pt x="5006769" y="2280862"/>
                </a:lnTo>
                <a:lnTo>
                  <a:pt x="0" y="2280862"/>
                </a:lnTo>
                <a:lnTo>
                  <a:pt x="0" y="0"/>
                </a:lnTo>
                <a:close/>
              </a:path>
            </a:pathLst>
          </a:custGeom>
          <a:blipFill>
            <a:blip r:embed="rId9"/>
            <a:stretch>
              <a:fillRect t="-8612" b="-14863"/>
            </a:stretch>
          </a:blipFill>
        </p:spPr>
      </p:sp>
      <p:sp>
        <p:nvSpPr>
          <p:cNvPr id="30" name="Freeform 30"/>
          <p:cNvSpPr/>
          <p:nvPr/>
        </p:nvSpPr>
        <p:spPr>
          <a:xfrm>
            <a:off x="11962296" y="6768145"/>
            <a:ext cx="5006769" cy="2281097"/>
          </a:xfrm>
          <a:custGeom>
            <a:avLst/>
            <a:gdLst/>
            <a:ahLst/>
            <a:cxnLst/>
            <a:rect l="l" t="t" r="r" b="b"/>
            <a:pathLst>
              <a:path w="5006769" h="2281097">
                <a:moveTo>
                  <a:pt x="0" y="0"/>
                </a:moveTo>
                <a:lnTo>
                  <a:pt x="5006769" y="0"/>
                </a:lnTo>
                <a:lnTo>
                  <a:pt x="5006769" y="2281097"/>
                </a:lnTo>
                <a:lnTo>
                  <a:pt x="0" y="2281097"/>
                </a:lnTo>
                <a:lnTo>
                  <a:pt x="0" y="0"/>
                </a:lnTo>
                <a:close/>
              </a:path>
            </a:pathLst>
          </a:custGeom>
          <a:blipFill>
            <a:blip r:embed="rId10"/>
            <a:stretch>
              <a:fillRect/>
            </a:stretch>
          </a:blipFill>
        </p:spPr>
      </p:sp>
      <p:sp>
        <p:nvSpPr>
          <p:cNvPr id="31" name="TextBox 31"/>
          <p:cNvSpPr txBox="1"/>
          <p:nvPr/>
        </p:nvSpPr>
        <p:spPr>
          <a:xfrm>
            <a:off x="6995244" y="3680530"/>
            <a:ext cx="4297511" cy="2024381"/>
          </a:xfrm>
          <a:prstGeom prst="rect">
            <a:avLst/>
          </a:prstGeom>
        </p:spPr>
        <p:txBody>
          <a:bodyPr lIns="0" tIns="0" rIns="0" bIns="0" rtlCol="0" anchor="t">
            <a:spAutoFit/>
          </a:bodyPr>
          <a:lstStyle/>
          <a:p>
            <a:pPr algn="ctr">
              <a:lnSpc>
                <a:spcPts val="7760"/>
              </a:lnSpc>
            </a:pPr>
            <a:r>
              <a:rPr lang="en-US" sz="8000">
                <a:solidFill>
                  <a:srgbClr val="000000"/>
                </a:solidFill>
                <a:latin typeface="DM Sans Bold"/>
                <a:ea typeface="DM Sans Bold"/>
                <a:cs typeface="DM Sans Bold"/>
                <a:sym typeface="DM Sans Bold"/>
              </a:rPr>
              <a:t>Final</a:t>
            </a:r>
          </a:p>
          <a:p>
            <a:pPr marL="0" lvl="1" indent="0" algn="ctr">
              <a:lnSpc>
                <a:spcPts val="7760"/>
              </a:lnSpc>
              <a:spcBef>
                <a:spcPct val="0"/>
              </a:spcBef>
            </a:pPr>
            <a:r>
              <a:rPr lang="en-US" sz="8000">
                <a:solidFill>
                  <a:srgbClr val="000000"/>
                </a:solidFill>
                <a:latin typeface="DM Sans Bold"/>
                <a:ea typeface="DM Sans Bold"/>
                <a:cs typeface="DM Sans Bold"/>
                <a:sym typeface="DM Sans Bold"/>
              </a:rPr>
              <a:t>Product</a:t>
            </a:r>
          </a:p>
        </p:txBody>
      </p:sp>
      <p:sp>
        <p:nvSpPr>
          <p:cNvPr id="32" name="TextBox 32"/>
          <p:cNvSpPr txBox="1"/>
          <p:nvPr/>
        </p:nvSpPr>
        <p:spPr>
          <a:xfrm>
            <a:off x="7362365" y="5944990"/>
            <a:ext cx="3563270" cy="375638"/>
          </a:xfrm>
          <a:prstGeom prst="rect">
            <a:avLst/>
          </a:prstGeom>
        </p:spPr>
        <p:txBody>
          <a:bodyPr lIns="0" tIns="0" rIns="0" bIns="0" rtlCol="0" anchor="t">
            <a:spAutoFit/>
          </a:bodyPr>
          <a:lstStyle/>
          <a:p>
            <a:pPr algn="ctr">
              <a:lnSpc>
                <a:spcPts val="2994"/>
              </a:lnSpc>
            </a:pPr>
            <a:r>
              <a:rPr lang="en-US" sz="2773" spc="166">
                <a:solidFill>
                  <a:srgbClr val="000000"/>
                </a:solidFill>
                <a:latin typeface="DM Sans"/>
                <a:ea typeface="DM Sans"/>
                <a:cs typeface="DM Sans"/>
                <a:sym typeface="DM Sans"/>
              </a:rPr>
              <a:t>Exploring creativity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692531"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1345712" y="1452532"/>
            <a:ext cx="3739422" cy="313501"/>
          </a:xfrm>
          <a:prstGeom prst="rect">
            <a:avLst/>
          </a:prstGeom>
        </p:spPr>
        <p:txBody>
          <a:bodyPr lIns="0" tIns="0" rIns="0" bIns="0" rtlCol="0" anchor="t">
            <a:spAutoFit/>
          </a:bodyPr>
          <a:lstStyle/>
          <a:p>
            <a:pPr algn="l">
              <a:lnSpc>
                <a:spcPts val="2495"/>
              </a:lnSpc>
            </a:pPr>
            <a:r>
              <a:rPr lang="en-US" sz="2132">
                <a:solidFill>
                  <a:srgbClr val="000000"/>
                </a:solidFill>
                <a:latin typeface="DM Sans"/>
                <a:ea typeface="DM Sans"/>
                <a:cs typeface="DM Sans"/>
                <a:sym typeface="DM Sans"/>
              </a:rPr>
              <a:t>Future work</a:t>
            </a:r>
          </a:p>
        </p:txBody>
      </p:sp>
      <p:sp>
        <p:nvSpPr>
          <p:cNvPr id="29" name="TextBox 29"/>
          <p:cNvSpPr txBox="1"/>
          <p:nvPr/>
        </p:nvSpPr>
        <p:spPr>
          <a:xfrm>
            <a:off x="7062826" y="1452532"/>
            <a:ext cx="3739422" cy="313501"/>
          </a:xfrm>
          <a:prstGeom prst="rect">
            <a:avLst/>
          </a:prstGeom>
        </p:spPr>
        <p:txBody>
          <a:bodyPr lIns="0" tIns="0" rIns="0" bIns="0" rtlCol="0" anchor="t">
            <a:spAutoFit/>
          </a:bodyPr>
          <a:lstStyle/>
          <a:p>
            <a:pPr algn="l">
              <a:lnSpc>
                <a:spcPts val="2495"/>
              </a:lnSpc>
            </a:pPr>
            <a:r>
              <a:rPr lang="en-US" sz="2132">
                <a:solidFill>
                  <a:srgbClr val="000000"/>
                </a:solidFill>
                <a:latin typeface="DM Sans"/>
                <a:ea typeface="DM Sans"/>
                <a:cs typeface="DM Sans"/>
                <a:sym typeface="DM Sans"/>
              </a:rPr>
              <a:t>Threats</a:t>
            </a:r>
          </a:p>
        </p:txBody>
      </p:sp>
      <p:sp>
        <p:nvSpPr>
          <p:cNvPr id="30" name="TextBox 30"/>
          <p:cNvSpPr txBox="1"/>
          <p:nvPr/>
        </p:nvSpPr>
        <p:spPr>
          <a:xfrm>
            <a:off x="1345712" y="5554049"/>
            <a:ext cx="4137951" cy="313501"/>
          </a:xfrm>
          <a:prstGeom prst="rect">
            <a:avLst/>
          </a:prstGeom>
        </p:spPr>
        <p:txBody>
          <a:bodyPr lIns="0" tIns="0" rIns="0" bIns="0" rtlCol="0" anchor="t">
            <a:spAutoFit/>
          </a:bodyPr>
          <a:lstStyle/>
          <a:p>
            <a:pPr algn="l">
              <a:lnSpc>
                <a:spcPts val="2495"/>
              </a:lnSpc>
            </a:pPr>
            <a:r>
              <a:rPr lang="en-US" sz="2132">
                <a:solidFill>
                  <a:srgbClr val="000000"/>
                </a:solidFill>
                <a:latin typeface="DM Sans"/>
                <a:ea typeface="DM Sans"/>
                <a:cs typeface="DM Sans"/>
                <a:sym typeface="DM Sans"/>
              </a:rPr>
              <a:t>Strengths</a:t>
            </a:r>
          </a:p>
        </p:txBody>
      </p:sp>
      <p:sp>
        <p:nvSpPr>
          <p:cNvPr id="31" name="TextBox 31"/>
          <p:cNvSpPr txBox="1"/>
          <p:nvPr/>
        </p:nvSpPr>
        <p:spPr>
          <a:xfrm>
            <a:off x="7062826" y="5554049"/>
            <a:ext cx="3558025" cy="313501"/>
          </a:xfrm>
          <a:prstGeom prst="rect">
            <a:avLst/>
          </a:prstGeom>
        </p:spPr>
        <p:txBody>
          <a:bodyPr lIns="0" tIns="0" rIns="0" bIns="0" rtlCol="0" anchor="t">
            <a:spAutoFit/>
          </a:bodyPr>
          <a:lstStyle/>
          <a:p>
            <a:pPr algn="l">
              <a:lnSpc>
                <a:spcPts val="2495"/>
              </a:lnSpc>
            </a:pPr>
            <a:r>
              <a:rPr lang="en-US" sz="2132">
                <a:solidFill>
                  <a:srgbClr val="000000"/>
                </a:solidFill>
                <a:latin typeface="DM Sans"/>
                <a:ea typeface="DM Sans"/>
                <a:cs typeface="DM Sans"/>
                <a:sym typeface="DM Sans"/>
              </a:rPr>
              <a:t>Opportunities</a:t>
            </a:r>
          </a:p>
        </p:txBody>
      </p:sp>
      <p:sp>
        <p:nvSpPr>
          <p:cNvPr id="32" name="TextBox 32"/>
          <p:cNvSpPr txBox="1"/>
          <p:nvPr/>
        </p:nvSpPr>
        <p:spPr>
          <a:xfrm>
            <a:off x="1345712" y="2282988"/>
            <a:ext cx="4137951" cy="2398395"/>
          </a:xfrm>
          <a:prstGeom prst="rect">
            <a:avLst/>
          </a:prstGeom>
        </p:spPr>
        <p:txBody>
          <a:bodyPr lIns="0" tIns="0" rIns="0" bIns="0" rtlCol="0" anchor="t">
            <a:spAutoFit/>
          </a:bodyPr>
          <a:lstStyle/>
          <a:p>
            <a:pPr marL="345441" lvl="1" indent="-172721" algn="l">
              <a:lnSpc>
                <a:spcPts val="2160"/>
              </a:lnSpc>
              <a:spcBef>
                <a:spcPct val="0"/>
              </a:spcBef>
              <a:buFont typeface="Arial"/>
              <a:buChar char="•"/>
            </a:pPr>
            <a:r>
              <a:rPr lang="en-US" sz="1600" spc="96">
                <a:solidFill>
                  <a:srgbClr val="000000"/>
                </a:solidFill>
                <a:latin typeface="DM Sans"/>
                <a:ea typeface="DM Sans"/>
                <a:cs typeface="DM Sans"/>
                <a:sym typeface="DM Sans"/>
              </a:rPr>
              <a:t>Add use</a:t>
            </a:r>
            <a:r>
              <a:rPr lang="en-US" sz="1600" u="none" spc="96">
                <a:solidFill>
                  <a:srgbClr val="000000"/>
                </a:solidFill>
                <a:latin typeface="DM Sans"/>
                <a:ea typeface="DM Sans"/>
                <a:cs typeface="DM Sans"/>
                <a:sym typeface="DM Sans"/>
              </a:rPr>
              <a:t>r profiles with personalized recipe recommendations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Implement social media sharing features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Enable recipe video uploads and tutorials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Develop a mobile app version for easier access</a:t>
            </a:r>
          </a:p>
          <a:p>
            <a:pPr marL="0" lvl="0" indent="0" algn="l">
              <a:lnSpc>
                <a:spcPts val="2160"/>
              </a:lnSpc>
              <a:spcBef>
                <a:spcPct val="0"/>
              </a:spcBef>
            </a:pPr>
            <a:endParaRPr lang="en-US" sz="1600" u="none" spc="96">
              <a:solidFill>
                <a:srgbClr val="000000"/>
              </a:solidFill>
              <a:latin typeface="DM Sans"/>
              <a:ea typeface="DM Sans"/>
              <a:cs typeface="DM Sans"/>
              <a:sym typeface="DM Sans"/>
            </a:endParaRPr>
          </a:p>
        </p:txBody>
      </p:sp>
      <p:sp>
        <p:nvSpPr>
          <p:cNvPr id="33" name="TextBox 33"/>
          <p:cNvSpPr txBox="1"/>
          <p:nvPr/>
        </p:nvSpPr>
        <p:spPr>
          <a:xfrm>
            <a:off x="7062826" y="2381812"/>
            <a:ext cx="4137951" cy="1864995"/>
          </a:xfrm>
          <a:prstGeom prst="rect">
            <a:avLst/>
          </a:prstGeom>
        </p:spPr>
        <p:txBody>
          <a:bodyPr lIns="0" tIns="0" rIns="0" bIns="0" rtlCol="0" anchor="t">
            <a:spAutoFit/>
          </a:bodyPr>
          <a:lstStyle/>
          <a:p>
            <a:pPr marL="345441" lvl="1" indent="-172721" algn="l">
              <a:lnSpc>
                <a:spcPts val="2160"/>
              </a:lnSpc>
              <a:spcBef>
                <a:spcPct val="0"/>
              </a:spcBef>
              <a:buFont typeface="Arial"/>
              <a:buChar char="•"/>
            </a:pPr>
            <a:r>
              <a:rPr lang="en-US" sz="1600" spc="96">
                <a:solidFill>
                  <a:srgbClr val="000000"/>
                </a:solidFill>
                <a:latin typeface="DM Sans"/>
                <a:ea typeface="DM Sans"/>
                <a:cs typeface="DM Sans"/>
                <a:sym typeface="DM Sans"/>
              </a:rPr>
              <a:t>C</a:t>
            </a:r>
            <a:r>
              <a:rPr lang="en-US" sz="1600" u="none" spc="96">
                <a:solidFill>
                  <a:srgbClr val="000000"/>
                </a:solidFill>
                <a:latin typeface="DM Sans"/>
                <a:ea typeface="DM Sans"/>
                <a:cs typeface="DM Sans"/>
                <a:sym typeface="DM Sans"/>
              </a:rPr>
              <a:t>ompetition from established recipe platforms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Security risks from user data management</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User retention challenges if features aren’t regularly updated</a:t>
            </a:r>
          </a:p>
          <a:p>
            <a:pPr marL="0" lvl="0" indent="0" algn="l">
              <a:lnSpc>
                <a:spcPts val="2160"/>
              </a:lnSpc>
              <a:spcBef>
                <a:spcPct val="0"/>
              </a:spcBef>
            </a:pPr>
            <a:endParaRPr lang="en-US" sz="1600" u="none" spc="96">
              <a:solidFill>
                <a:srgbClr val="000000"/>
              </a:solidFill>
              <a:latin typeface="DM Sans"/>
              <a:ea typeface="DM Sans"/>
              <a:cs typeface="DM Sans"/>
              <a:sym typeface="DM Sans"/>
            </a:endParaRPr>
          </a:p>
        </p:txBody>
      </p:sp>
      <p:sp>
        <p:nvSpPr>
          <p:cNvPr id="34" name="TextBox 34"/>
          <p:cNvSpPr txBox="1"/>
          <p:nvPr/>
        </p:nvSpPr>
        <p:spPr>
          <a:xfrm>
            <a:off x="7062826" y="6487068"/>
            <a:ext cx="4137951" cy="1331595"/>
          </a:xfrm>
          <a:prstGeom prst="rect">
            <a:avLst/>
          </a:prstGeom>
        </p:spPr>
        <p:txBody>
          <a:bodyPr lIns="0" tIns="0" rIns="0" bIns="0" rtlCol="0" anchor="t">
            <a:spAutoFit/>
          </a:bodyPr>
          <a:lstStyle/>
          <a:p>
            <a:pPr marL="345441" lvl="1" indent="-172721" algn="l">
              <a:lnSpc>
                <a:spcPts val="2160"/>
              </a:lnSpc>
              <a:spcBef>
                <a:spcPct val="0"/>
              </a:spcBef>
              <a:buFont typeface="Arial"/>
              <a:buChar char="•"/>
            </a:pPr>
            <a:r>
              <a:rPr lang="en-US" sz="1600" spc="96">
                <a:solidFill>
                  <a:srgbClr val="000000"/>
                </a:solidFill>
                <a:latin typeface="DM Sans"/>
                <a:ea typeface="DM Sans"/>
                <a:cs typeface="DM Sans"/>
                <a:sym typeface="DM Sans"/>
              </a:rPr>
              <a:t>Ex</a:t>
            </a:r>
            <a:r>
              <a:rPr lang="en-US" sz="1600" u="none" spc="96">
                <a:solidFill>
                  <a:srgbClr val="000000"/>
                </a:solidFill>
                <a:latin typeface="DM Sans"/>
                <a:ea typeface="DM Sans"/>
                <a:cs typeface="DM Sans"/>
                <a:sym typeface="DM Sans"/>
              </a:rPr>
              <a:t>pand to include personalized recommendations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Integrate social media sharing</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Launch a mobile app version</a:t>
            </a:r>
          </a:p>
          <a:p>
            <a:pPr marL="0" lvl="0" indent="0" algn="l">
              <a:lnSpc>
                <a:spcPts val="2160"/>
              </a:lnSpc>
              <a:spcBef>
                <a:spcPct val="0"/>
              </a:spcBef>
            </a:pPr>
            <a:endParaRPr lang="en-US" sz="1600" u="none" spc="96">
              <a:solidFill>
                <a:srgbClr val="000000"/>
              </a:solidFill>
              <a:latin typeface="DM Sans"/>
              <a:ea typeface="DM Sans"/>
              <a:cs typeface="DM Sans"/>
              <a:sym typeface="DM Sans"/>
            </a:endParaRPr>
          </a:p>
        </p:txBody>
      </p:sp>
      <p:sp>
        <p:nvSpPr>
          <p:cNvPr id="35" name="TextBox 35"/>
          <p:cNvSpPr txBox="1"/>
          <p:nvPr/>
        </p:nvSpPr>
        <p:spPr>
          <a:xfrm>
            <a:off x="1345712" y="6487068"/>
            <a:ext cx="4137951" cy="1598295"/>
          </a:xfrm>
          <a:prstGeom prst="rect">
            <a:avLst/>
          </a:prstGeom>
        </p:spPr>
        <p:txBody>
          <a:bodyPr lIns="0" tIns="0" rIns="0" bIns="0" rtlCol="0" anchor="t">
            <a:spAutoFit/>
          </a:bodyPr>
          <a:lstStyle/>
          <a:p>
            <a:pPr marL="345441" lvl="1" indent="-172721" algn="l">
              <a:lnSpc>
                <a:spcPts val="2160"/>
              </a:lnSpc>
              <a:spcBef>
                <a:spcPct val="0"/>
              </a:spcBef>
              <a:buFont typeface="Arial"/>
              <a:buChar char="•"/>
            </a:pPr>
            <a:r>
              <a:rPr lang="en-US" sz="1600" spc="96">
                <a:solidFill>
                  <a:srgbClr val="000000"/>
                </a:solidFill>
                <a:latin typeface="DM Sans"/>
                <a:ea typeface="DM Sans"/>
                <a:cs typeface="DM Sans"/>
                <a:sym typeface="DM Sans"/>
              </a:rPr>
              <a:t>Us</a:t>
            </a:r>
            <a:r>
              <a:rPr lang="en-US" sz="1600" u="none" spc="96">
                <a:solidFill>
                  <a:srgbClr val="000000"/>
                </a:solidFill>
                <a:latin typeface="DM Sans"/>
                <a:ea typeface="DM Sans"/>
                <a:cs typeface="DM Sans"/>
                <a:sym typeface="DM Sans"/>
              </a:rPr>
              <a:t>er-friendly interface</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Robust recipe management features</a:t>
            </a:r>
          </a:p>
          <a:p>
            <a:pPr marL="345441" lvl="1" indent="-172721" algn="l">
              <a:lnSpc>
                <a:spcPts val="2160"/>
              </a:lnSpc>
              <a:spcBef>
                <a:spcPct val="0"/>
              </a:spcBef>
              <a:buFont typeface="Arial"/>
              <a:buChar char="•"/>
            </a:pPr>
            <a:r>
              <a:rPr lang="en-US" sz="1600" u="none" spc="96">
                <a:solidFill>
                  <a:srgbClr val="000000"/>
                </a:solidFill>
                <a:latin typeface="DM Sans"/>
                <a:ea typeface="DM Sans"/>
                <a:cs typeface="DM Sans"/>
                <a:sym typeface="DM Sans"/>
              </a:rPr>
              <a:t>Strong community engagement through ratings and comments</a:t>
            </a:r>
          </a:p>
          <a:p>
            <a:pPr marL="0" lvl="0" indent="0" algn="l">
              <a:lnSpc>
                <a:spcPts val="2160"/>
              </a:lnSpc>
              <a:spcBef>
                <a:spcPct val="0"/>
              </a:spcBef>
            </a:pPr>
            <a:endParaRPr lang="en-US" sz="1600" u="none" spc="96">
              <a:solidFill>
                <a:srgbClr val="000000"/>
              </a:solidFill>
              <a:latin typeface="DM Sans"/>
              <a:ea typeface="DM Sans"/>
              <a:cs typeface="DM Sans"/>
              <a:sym typeface="DM Sans"/>
            </a:endParaRPr>
          </a:p>
        </p:txBody>
      </p:sp>
      <p:sp>
        <p:nvSpPr>
          <p:cNvPr id="36" name="Freeform 36"/>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7" name="Freeform 37"/>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9" name="Freeform 3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0" name="Freeform 4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1" name="Freeform 4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42" name="Freeform 4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658</Words>
  <Application>Microsoft Office PowerPoint</Application>
  <PresentationFormat>Custom</PresentationFormat>
  <Paragraphs>57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Montserrat Ultra-Bold</vt:lpstr>
      <vt:lpstr>DM Sans Bold</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Vijay Das</cp:lastModifiedBy>
  <cp:revision>2</cp:revision>
  <dcterms:created xsi:type="dcterms:W3CDTF">2006-08-16T00:00:00Z</dcterms:created>
  <dcterms:modified xsi:type="dcterms:W3CDTF">2024-10-06T09:27:12Z</dcterms:modified>
  <dc:identifier>DAGO7lwYhWE</dc:identifier>
</cp:coreProperties>
</file>